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50" r:id="rId1"/>
  </p:sldMasterIdLst>
  <p:notesMasterIdLst>
    <p:notesMasterId r:id="rId38"/>
  </p:notesMasterIdLst>
  <p:handoutMasterIdLst>
    <p:handoutMasterId r:id="rId39"/>
  </p:handoutMasterIdLst>
  <p:sldIdLst>
    <p:sldId id="256" r:id="rId2"/>
    <p:sldId id="257" r:id="rId3"/>
    <p:sldId id="306" r:id="rId4"/>
    <p:sldId id="307" r:id="rId5"/>
    <p:sldId id="308" r:id="rId6"/>
    <p:sldId id="309" r:id="rId7"/>
    <p:sldId id="310" r:id="rId8"/>
    <p:sldId id="311" r:id="rId9"/>
    <p:sldId id="312" r:id="rId10"/>
    <p:sldId id="313" r:id="rId11"/>
    <p:sldId id="314" r:id="rId12"/>
    <p:sldId id="315" r:id="rId13"/>
    <p:sldId id="316" r:id="rId14"/>
    <p:sldId id="317" r:id="rId15"/>
    <p:sldId id="318" r:id="rId16"/>
    <p:sldId id="319" r:id="rId17"/>
    <p:sldId id="335" r:id="rId18"/>
    <p:sldId id="336" r:id="rId19"/>
    <p:sldId id="337" r:id="rId20"/>
    <p:sldId id="338" r:id="rId21"/>
    <p:sldId id="339" r:id="rId22"/>
    <p:sldId id="320" r:id="rId23"/>
    <p:sldId id="321" r:id="rId24"/>
    <p:sldId id="322" r:id="rId25"/>
    <p:sldId id="323" r:id="rId26"/>
    <p:sldId id="324" r:id="rId27"/>
    <p:sldId id="325" r:id="rId28"/>
    <p:sldId id="326" r:id="rId29"/>
    <p:sldId id="327" r:id="rId30"/>
    <p:sldId id="328" r:id="rId31"/>
    <p:sldId id="329" r:id="rId32"/>
    <p:sldId id="330" r:id="rId33"/>
    <p:sldId id="331" r:id="rId34"/>
    <p:sldId id="332" r:id="rId35"/>
    <p:sldId id="305" r:id="rId36"/>
    <p:sldId id="333" r:id="rId37"/>
  </p:sldIdLst>
  <p:sldSz cx="9144000" cy="6858000" type="screen4x3"/>
  <p:notesSz cx="6858000" cy="9144000"/>
  <p:defaultTextStyle>
    <a:defPPr>
      <a:defRPr lang="en-US"/>
    </a:defPPr>
    <a:lvl1pPr algn="r" rtl="0" fontAlgn="base">
      <a:spcBef>
        <a:spcPct val="0"/>
      </a:spcBef>
      <a:spcAft>
        <a:spcPct val="0"/>
      </a:spcAft>
      <a:defRPr kern="1200">
        <a:solidFill>
          <a:schemeClr val="tx1"/>
        </a:solidFill>
        <a:latin typeface="Arial" charset="0"/>
        <a:ea typeface="+mn-ea"/>
        <a:cs typeface="+mn-cs"/>
      </a:defRPr>
    </a:lvl1pPr>
    <a:lvl2pPr marL="457200" algn="r" rtl="0" fontAlgn="base">
      <a:spcBef>
        <a:spcPct val="0"/>
      </a:spcBef>
      <a:spcAft>
        <a:spcPct val="0"/>
      </a:spcAft>
      <a:defRPr kern="1200">
        <a:solidFill>
          <a:schemeClr val="tx1"/>
        </a:solidFill>
        <a:latin typeface="Arial" charset="0"/>
        <a:ea typeface="+mn-ea"/>
        <a:cs typeface="+mn-cs"/>
      </a:defRPr>
    </a:lvl2pPr>
    <a:lvl3pPr marL="914400" algn="r" rtl="0" fontAlgn="base">
      <a:spcBef>
        <a:spcPct val="0"/>
      </a:spcBef>
      <a:spcAft>
        <a:spcPct val="0"/>
      </a:spcAft>
      <a:defRPr kern="1200">
        <a:solidFill>
          <a:schemeClr val="tx1"/>
        </a:solidFill>
        <a:latin typeface="Arial" charset="0"/>
        <a:ea typeface="+mn-ea"/>
        <a:cs typeface="+mn-cs"/>
      </a:defRPr>
    </a:lvl3pPr>
    <a:lvl4pPr marL="1371600" algn="r" rtl="0" fontAlgn="base">
      <a:spcBef>
        <a:spcPct val="0"/>
      </a:spcBef>
      <a:spcAft>
        <a:spcPct val="0"/>
      </a:spcAft>
      <a:defRPr kern="1200">
        <a:solidFill>
          <a:schemeClr val="tx1"/>
        </a:solidFill>
        <a:latin typeface="Arial" charset="0"/>
        <a:ea typeface="+mn-ea"/>
        <a:cs typeface="+mn-cs"/>
      </a:defRPr>
    </a:lvl4pPr>
    <a:lvl5pPr marL="1828800" algn="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00066"/>
    <a:srgbClr val="0000FF"/>
    <a:srgbClr val="DECDCB"/>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496" autoAdjust="0"/>
    <p:restoredTop sz="90603" autoAdjust="0"/>
  </p:normalViewPr>
  <p:slideViewPr>
    <p:cSldViewPr>
      <p:cViewPr varScale="1">
        <p:scale>
          <a:sx n="64" d="100"/>
          <a:sy n="64" d="100"/>
        </p:scale>
        <p:origin x="-1572" y="-76"/>
      </p:cViewPr>
      <p:guideLst>
        <p:guide orient="horz" pos="1008"/>
        <p:guide pos="288"/>
        <p:guide pos="5424"/>
        <p:guide pos="3002"/>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0" d="100"/>
          <a:sy n="70" d="100"/>
        </p:scale>
        <p:origin x="-2814" y="-10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en-CA"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F6F5F9E7-A3B6-4271-A015-94D7EBC43899}" type="datetimeFigureOut">
              <a:rPr lang="en-US"/>
              <a:pPr>
                <a:defRPr/>
              </a:pPr>
              <a:t>8/21/2011</a:t>
            </a:fld>
            <a:endParaRPr lang="en-CA"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en-CA"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B41B1EBF-7C94-4FE9-85F8-60083612956A}" type="slidenum">
              <a:rPr lang="en-CA"/>
              <a:pPr>
                <a:defRPr/>
              </a:pPr>
              <a:t>‹#›</a:t>
            </a:fld>
            <a:endParaRPr lang="en-CA"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B44023DB-B433-47CD-A78D-61078E28CCB2}" type="datetimeFigureOut">
              <a:rPr lang="en-US"/>
              <a:pPr>
                <a:defRPr/>
              </a:pPr>
              <a:t>8/21/2011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CA86B332-F6A5-4793-98FA-61B9EDB8547C}"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a:lstStyle/>
          <a:p>
            <a:pPr eaLnBrk="1" hangingPunct="1">
              <a:spcBef>
                <a:spcPct val="0"/>
              </a:spcBef>
            </a:pPr>
            <a:endParaRPr lang="en-US" dirty="0" smtClean="0"/>
          </a:p>
        </p:txBody>
      </p:sp>
      <p:sp>
        <p:nvSpPr>
          <p:cNvPr id="389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A5632E-7E62-436A-AD29-295A459B7483}" type="slidenum">
              <a:rPr lang="en-US" smtClean="0"/>
              <a:pPr/>
              <a:t>1</a:t>
            </a:fld>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Mention the ability</a:t>
            </a:r>
            <a:r>
              <a:rPr lang="en-US" baseline="0" dirty="0" smtClean="0"/>
              <a:t> to view the contents of a certificate and that you can backup the certificate to a file.</a:t>
            </a:r>
            <a:endParaRPr lang="en-CA" dirty="0"/>
          </a:p>
        </p:txBody>
      </p:sp>
      <p:sp>
        <p:nvSpPr>
          <p:cNvPr id="4" name="Slide Number Placeholder 3"/>
          <p:cNvSpPr>
            <a:spLocks noGrp="1"/>
          </p:cNvSpPr>
          <p:nvPr>
            <p:ph type="sldNum" sz="quarter" idx="10"/>
          </p:nvPr>
        </p:nvSpPr>
        <p:spPr/>
        <p:txBody>
          <a:bodyPr/>
          <a:lstStyle/>
          <a:p>
            <a:pPr>
              <a:defRPr/>
            </a:pPr>
            <a:fld id="{CA86B332-F6A5-4793-98FA-61B9EDB8547C}" type="slidenum">
              <a:rPr lang="en-US" smtClean="0"/>
              <a:pPr>
                <a:defRPr/>
              </a:pPr>
              <a:t>11</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Explain Biometrics</a:t>
            </a:r>
            <a:r>
              <a:rPr lang="en-US" baseline="0" dirty="0" smtClean="0"/>
              <a:t> and the different characteristics commonly used for authentication. Prior to Windows 7, this was an entirely third party solution, but now we have the Windows Biometric Framework.</a:t>
            </a:r>
            <a:endParaRPr lang="en-CA" dirty="0"/>
          </a:p>
        </p:txBody>
      </p:sp>
      <p:sp>
        <p:nvSpPr>
          <p:cNvPr id="4" name="Slide Number Placeholder 3"/>
          <p:cNvSpPr>
            <a:spLocks noGrp="1"/>
          </p:cNvSpPr>
          <p:nvPr>
            <p:ph type="sldNum" sz="quarter" idx="10"/>
          </p:nvPr>
        </p:nvSpPr>
        <p:spPr/>
        <p:txBody>
          <a:bodyPr/>
          <a:lstStyle/>
          <a:p>
            <a:pPr>
              <a:defRPr/>
            </a:pPr>
            <a:fld id="{CA86B332-F6A5-4793-98FA-61B9EDB8547C}" type="slidenum">
              <a:rPr lang="en-US" smtClean="0"/>
              <a:pPr>
                <a:defRPr/>
              </a:pPr>
              <a:t>12</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Explain that elevating privileges</a:t>
            </a:r>
            <a:r>
              <a:rPr lang="en-US" baseline="0" dirty="0" smtClean="0"/>
              <a:t> using a Run As command is the preferred method for running administrative tasks.</a:t>
            </a:r>
            <a:endParaRPr lang="en-CA" dirty="0"/>
          </a:p>
        </p:txBody>
      </p:sp>
      <p:sp>
        <p:nvSpPr>
          <p:cNvPr id="4" name="Slide Number Placeholder 3"/>
          <p:cNvSpPr>
            <a:spLocks noGrp="1"/>
          </p:cNvSpPr>
          <p:nvPr>
            <p:ph type="sldNum" sz="quarter" idx="10"/>
          </p:nvPr>
        </p:nvSpPr>
        <p:spPr/>
        <p:txBody>
          <a:bodyPr/>
          <a:lstStyle/>
          <a:p>
            <a:pPr>
              <a:defRPr/>
            </a:pPr>
            <a:fld id="{CA86B332-F6A5-4793-98FA-61B9EDB8547C}" type="slidenum">
              <a:rPr lang="en-US" smtClean="0"/>
              <a:pPr>
                <a:defRPr/>
              </a:pPr>
              <a:t>13</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a:t>
            </a:r>
            <a:r>
              <a:rPr lang="en-US" baseline="0" dirty="0" smtClean="0"/>
              <a:t> that it is a good idea to create a Password Reset Disk to reset you lost password. It can be created on a floppy disk or USB flash drive. Allows you to retain all EFS-encrypted files, all certificates in the user’s store, and all passwords stored in the Password Vault. These are lost if the administrator has to reset the password.</a:t>
            </a:r>
            <a:endParaRPr lang="en-CA" dirty="0"/>
          </a:p>
        </p:txBody>
      </p:sp>
      <p:sp>
        <p:nvSpPr>
          <p:cNvPr id="4" name="Slide Number Placeholder 3"/>
          <p:cNvSpPr>
            <a:spLocks noGrp="1"/>
          </p:cNvSpPr>
          <p:nvPr>
            <p:ph type="sldNum" sz="quarter" idx="10"/>
          </p:nvPr>
        </p:nvSpPr>
        <p:spPr/>
        <p:txBody>
          <a:bodyPr/>
          <a:lstStyle/>
          <a:p>
            <a:pPr>
              <a:defRPr/>
            </a:pPr>
            <a:fld id="{CA86B332-F6A5-4793-98FA-61B9EDB8547C}" type="slidenum">
              <a:rPr lang="en-US" smtClean="0"/>
              <a:pPr>
                <a:defRPr/>
              </a:pPr>
              <a:t>14</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Explain the difference</a:t>
            </a:r>
            <a:r>
              <a:rPr lang="en-US" baseline="0" dirty="0" smtClean="0"/>
              <a:t> between Permissions and User Rights.</a:t>
            </a:r>
            <a:endParaRPr lang="en-CA" dirty="0"/>
          </a:p>
        </p:txBody>
      </p:sp>
      <p:sp>
        <p:nvSpPr>
          <p:cNvPr id="4" name="Slide Number Placeholder 3"/>
          <p:cNvSpPr>
            <a:spLocks noGrp="1"/>
          </p:cNvSpPr>
          <p:nvPr>
            <p:ph type="sldNum" sz="quarter" idx="10"/>
          </p:nvPr>
        </p:nvSpPr>
        <p:spPr/>
        <p:txBody>
          <a:bodyPr/>
          <a:lstStyle/>
          <a:p>
            <a:pPr>
              <a:defRPr/>
            </a:pPr>
            <a:fld id="{CA86B332-F6A5-4793-98FA-61B9EDB8547C}" type="slidenum">
              <a:rPr lang="en-US" smtClean="0"/>
              <a:pPr>
                <a:defRPr/>
              </a:pPr>
              <a:t>15</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Discuss malware and the different types</a:t>
            </a:r>
            <a:r>
              <a:rPr lang="en-US" baseline="0" dirty="0" smtClean="0"/>
              <a:t> of malware. Explain how security is one of Windows 7’s primary goals.</a:t>
            </a:r>
            <a:endParaRPr lang="en-CA" dirty="0"/>
          </a:p>
        </p:txBody>
      </p:sp>
      <p:sp>
        <p:nvSpPr>
          <p:cNvPr id="4" name="Slide Number Placeholder 3"/>
          <p:cNvSpPr>
            <a:spLocks noGrp="1"/>
          </p:cNvSpPr>
          <p:nvPr>
            <p:ph type="sldNum" sz="quarter" idx="10"/>
          </p:nvPr>
        </p:nvSpPr>
        <p:spPr/>
        <p:txBody>
          <a:bodyPr/>
          <a:lstStyle/>
          <a:p>
            <a:pPr>
              <a:defRPr/>
            </a:pPr>
            <a:fld id="{CA86B332-F6A5-4793-98FA-61B9EDB8547C}" type="slidenum">
              <a:rPr lang="en-US" smtClean="0"/>
              <a:pPr>
                <a:defRPr/>
              </a:pPr>
              <a:t>16</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Introduce the Action Center and liken it to the Vista</a:t>
            </a:r>
            <a:r>
              <a:rPr lang="en-US" baseline="0" dirty="0" smtClean="0"/>
              <a:t> Security Center and explain that it starts and runs automatically, to provide automatic notifications to alert the user of security vulnerabilities. Describe the two main sections: Security and Maintenance. Refer to the task list on the left side of the screen and note that you can control which message appear in the Action Center interface by using the Change Action Center settings.</a:t>
            </a:r>
            <a:endParaRPr lang="en-CA" dirty="0"/>
          </a:p>
        </p:txBody>
      </p:sp>
      <p:sp>
        <p:nvSpPr>
          <p:cNvPr id="4" name="Slide Number Placeholder 3"/>
          <p:cNvSpPr>
            <a:spLocks noGrp="1"/>
          </p:cNvSpPr>
          <p:nvPr>
            <p:ph type="sldNum" sz="quarter" idx="10"/>
          </p:nvPr>
        </p:nvSpPr>
        <p:spPr/>
        <p:txBody>
          <a:bodyPr/>
          <a:lstStyle/>
          <a:p>
            <a:pPr>
              <a:defRPr/>
            </a:pPr>
            <a:fld id="{CA86B332-F6A5-4793-98FA-61B9EDB8547C}" type="slidenum">
              <a:rPr lang="en-US" smtClean="0"/>
              <a:pPr>
                <a:defRPr/>
              </a:pPr>
              <a:t>23</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Describe</a:t>
            </a:r>
            <a:r>
              <a:rPr lang="en-US" baseline="0" dirty="0" smtClean="0"/>
              <a:t> the purpose of a Firewall.</a:t>
            </a:r>
            <a:endParaRPr lang="en-CA" dirty="0"/>
          </a:p>
        </p:txBody>
      </p:sp>
      <p:sp>
        <p:nvSpPr>
          <p:cNvPr id="4" name="Slide Number Placeholder 3"/>
          <p:cNvSpPr>
            <a:spLocks noGrp="1"/>
          </p:cNvSpPr>
          <p:nvPr>
            <p:ph type="sldNum" sz="quarter" idx="10"/>
          </p:nvPr>
        </p:nvSpPr>
        <p:spPr/>
        <p:txBody>
          <a:bodyPr/>
          <a:lstStyle/>
          <a:p>
            <a:pPr>
              <a:defRPr/>
            </a:pPr>
            <a:fld id="{CA86B332-F6A5-4793-98FA-61B9EDB8547C}" type="slidenum">
              <a:rPr lang="en-US" smtClean="0"/>
              <a:pPr>
                <a:defRPr/>
              </a:pPr>
              <a:t>24</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Explain the firewall filtering</a:t>
            </a:r>
            <a:r>
              <a:rPr lang="en-US" baseline="0" dirty="0" smtClean="0"/>
              <a:t> procedure.</a:t>
            </a:r>
            <a:endParaRPr lang="en-CA" dirty="0"/>
          </a:p>
        </p:txBody>
      </p:sp>
      <p:sp>
        <p:nvSpPr>
          <p:cNvPr id="4" name="Slide Number Placeholder 3"/>
          <p:cNvSpPr>
            <a:spLocks noGrp="1"/>
          </p:cNvSpPr>
          <p:nvPr>
            <p:ph type="sldNum" sz="quarter" idx="10"/>
          </p:nvPr>
        </p:nvSpPr>
        <p:spPr/>
        <p:txBody>
          <a:bodyPr/>
          <a:lstStyle/>
          <a:p>
            <a:pPr>
              <a:defRPr/>
            </a:pPr>
            <a:fld id="{CA86B332-F6A5-4793-98FA-61B9EDB8547C}" type="slidenum">
              <a:rPr lang="en-US" smtClean="0"/>
              <a:pPr>
                <a:defRPr/>
              </a:pPr>
              <a:t>25</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Explain that there are different expandable headings</a:t>
            </a:r>
            <a:r>
              <a:rPr lang="en-US" baseline="0" dirty="0" smtClean="0"/>
              <a:t> for the different network locations: home or work, public and domain (if connected to an AD DS). Explain the information under each heading.</a:t>
            </a:r>
            <a:endParaRPr lang="en-CA" dirty="0"/>
          </a:p>
        </p:txBody>
      </p:sp>
      <p:sp>
        <p:nvSpPr>
          <p:cNvPr id="4" name="Slide Number Placeholder 3"/>
          <p:cNvSpPr>
            <a:spLocks noGrp="1"/>
          </p:cNvSpPr>
          <p:nvPr>
            <p:ph type="sldNum" sz="quarter" idx="10"/>
          </p:nvPr>
        </p:nvSpPr>
        <p:spPr/>
        <p:txBody>
          <a:bodyPr/>
          <a:lstStyle/>
          <a:p>
            <a:pPr>
              <a:defRPr/>
            </a:pPr>
            <a:fld id="{CA86B332-F6A5-4793-98FA-61B9EDB8547C}" type="slidenum">
              <a:rPr lang="en-US" smtClean="0"/>
              <a:pPr>
                <a:defRPr/>
              </a:pPr>
              <a:t>26</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TextEdit="1"/>
          </p:cNvSpPr>
          <p:nvPr>
            <p:ph type="sldImg"/>
          </p:nvPr>
        </p:nvSpPr>
        <p:spPr bwMode="auto">
          <a:noFill/>
          <a:ln>
            <a:solidFill>
              <a:srgbClr val="000000"/>
            </a:solidFill>
            <a:miter lim="800000"/>
            <a:headEnd/>
            <a:tailEnd/>
          </a:ln>
        </p:spPr>
      </p:sp>
      <p:sp>
        <p:nvSpPr>
          <p:cNvPr id="39939" name="Rectangle 3"/>
          <p:cNvSpPr>
            <a:spLocks noGrp="1"/>
          </p:cNvSpPr>
          <p:nvPr>
            <p:ph type="body" idx="1"/>
          </p:nvPr>
        </p:nvSpPr>
        <p:spPr bwMode="auto">
          <a:noFill/>
        </p:spPr>
        <p:txBody>
          <a:bodyPr/>
          <a:lstStyle/>
          <a:p>
            <a:pPr eaLnBrk="1" hangingPunct="1"/>
            <a:r>
              <a:rPr lang="en-US" dirty="0" smtClean="0"/>
              <a:t>Outline the material you are going to cover in this lesson. Do not go into detail as each of these points will be expanded on in</a:t>
            </a:r>
            <a:r>
              <a:rPr lang="en-US" baseline="0" dirty="0" smtClean="0"/>
              <a:t> the lesson. You may also want to mention the Technology Skills that are being covered for the Certification exam also.</a:t>
            </a:r>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Describe the settings that can be changed with the Windows Firewall Control Panel.</a:t>
            </a:r>
            <a:endParaRPr lang="en-CA" dirty="0"/>
          </a:p>
        </p:txBody>
      </p:sp>
      <p:sp>
        <p:nvSpPr>
          <p:cNvPr id="4" name="Slide Number Placeholder 3"/>
          <p:cNvSpPr>
            <a:spLocks noGrp="1"/>
          </p:cNvSpPr>
          <p:nvPr>
            <p:ph type="sldNum" sz="quarter" idx="10"/>
          </p:nvPr>
        </p:nvSpPr>
        <p:spPr/>
        <p:txBody>
          <a:bodyPr/>
          <a:lstStyle/>
          <a:p>
            <a:pPr>
              <a:defRPr/>
            </a:pPr>
            <a:fld id="{CA86B332-F6A5-4793-98FA-61B9EDB8547C}" type="slidenum">
              <a:rPr lang="en-US" smtClean="0"/>
              <a:pPr>
                <a:defRPr/>
              </a:pPr>
              <a:t>27</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tool provides direct access</a:t>
            </a:r>
            <a:r>
              <a:rPr lang="en-US" baseline="0" dirty="0" smtClean="0"/>
              <a:t> to the rules that control the behavior of the Windows Firewall. Separate profiles are maintained for each network location, domain, public and private.</a:t>
            </a:r>
            <a:endParaRPr lang="en-CA" dirty="0"/>
          </a:p>
        </p:txBody>
      </p:sp>
      <p:sp>
        <p:nvSpPr>
          <p:cNvPr id="4" name="Slide Number Placeholder 3"/>
          <p:cNvSpPr>
            <a:spLocks noGrp="1"/>
          </p:cNvSpPr>
          <p:nvPr>
            <p:ph type="sldNum" sz="quarter" idx="10"/>
          </p:nvPr>
        </p:nvSpPr>
        <p:spPr/>
        <p:txBody>
          <a:bodyPr/>
          <a:lstStyle/>
          <a:p>
            <a:pPr>
              <a:defRPr/>
            </a:pPr>
            <a:fld id="{CA86B332-F6A5-4793-98FA-61B9EDB8547C}" type="slidenum">
              <a:rPr lang="en-US" smtClean="0"/>
              <a:pPr>
                <a:defRPr/>
              </a:pPr>
              <a:t>28</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Explain some of</a:t>
            </a:r>
            <a:r>
              <a:rPr lang="en-US" baseline="0" dirty="0" smtClean="0"/>
              <a:t> the settings that can be configured with this tool.</a:t>
            </a:r>
            <a:endParaRPr lang="en-CA" dirty="0"/>
          </a:p>
        </p:txBody>
      </p:sp>
      <p:sp>
        <p:nvSpPr>
          <p:cNvPr id="4" name="Slide Number Placeholder 3"/>
          <p:cNvSpPr>
            <a:spLocks noGrp="1"/>
          </p:cNvSpPr>
          <p:nvPr>
            <p:ph type="sldNum" sz="quarter" idx="10"/>
          </p:nvPr>
        </p:nvSpPr>
        <p:spPr/>
        <p:txBody>
          <a:bodyPr/>
          <a:lstStyle/>
          <a:p>
            <a:pPr>
              <a:defRPr/>
            </a:pPr>
            <a:fld id="{CA86B332-F6A5-4793-98FA-61B9EDB8547C}" type="slidenum">
              <a:rPr lang="en-US" smtClean="0"/>
              <a:pPr>
                <a:defRPr/>
              </a:pPr>
              <a:t>29</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Explain the purpose of Windows Defender and describe some of the tools and settings available. Make sure to note</a:t>
            </a:r>
            <a:r>
              <a:rPr lang="en-US" baseline="0" dirty="0" smtClean="0"/>
              <a:t> that Windows Defender is not a full-featured antivirus program.</a:t>
            </a:r>
            <a:endParaRPr lang="en-CA" dirty="0"/>
          </a:p>
        </p:txBody>
      </p:sp>
      <p:sp>
        <p:nvSpPr>
          <p:cNvPr id="4" name="Slide Number Placeholder 3"/>
          <p:cNvSpPr>
            <a:spLocks noGrp="1"/>
          </p:cNvSpPr>
          <p:nvPr>
            <p:ph type="sldNum" sz="quarter" idx="10"/>
          </p:nvPr>
        </p:nvSpPr>
        <p:spPr/>
        <p:txBody>
          <a:bodyPr/>
          <a:lstStyle/>
          <a:p>
            <a:pPr>
              <a:defRPr/>
            </a:pPr>
            <a:fld id="{CA86B332-F6A5-4793-98FA-61B9EDB8547C}" type="slidenum">
              <a:rPr lang="en-US" smtClean="0"/>
              <a:pPr>
                <a:defRPr/>
              </a:pPr>
              <a:t>30</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Explain the Malicious Software Removal</a:t>
            </a:r>
            <a:r>
              <a:rPr lang="en-US" baseline="0" dirty="0" smtClean="0"/>
              <a:t> Tool.</a:t>
            </a:r>
            <a:endParaRPr lang="en-CA" dirty="0"/>
          </a:p>
        </p:txBody>
      </p:sp>
      <p:sp>
        <p:nvSpPr>
          <p:cNvPr id="4" name="Slide Number Placeholder 3"/>
          <p:cNvSpPr>
            <a:spLocks noGrp="1"/>
          </p:cNvSpPr>
          <p:nvPr>
            <p:ph type="sldNum" sz="quarter" idx="10"/>
          </p:nvPr>
        </p:nvSpPr>
        <p:spPr/>
        <p:txBody>
          <a:bodyPr/>
          <a:lstStyle/>
          <a:p>
            <a:pPr>
              <a:defRPr/>
            </a:pPr>
            <a:fld id="{CA86B332-F6A5-4793-98FA-61B9EDB8547C}" type="slidenum">
              <a:rPr lang="en-US" smtClean="0"/>
              <a:pPr>
                <a:defRPr/>
              </a:pPr>
              <a:t>31</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Explain how EFS works and that it is only</a:t>
            </a:r>
            <a:r>
              <a:rPr lang="en-US" baseline="0" dirty="0" smtClean="0"/>
              <a:t> available on Professional, Enterprise and Ultimate editions of Windows 7. Compressed files cannot be encrypted.</a:t>
            </a:r>
            <a:endParaRPr lang="en-CA" dirty="0"/>
          </a:p>
        </p:txBody>
      </p:sp>
      <p:sp>
        <p:nvSpPr>
          <p:cNvPr id="4" name="Slide Number Placeholder 3"/>
          <p:cNvSpPr>
            <a:spLocks noGrp="1"/>
          </p:cNvSpPr>
          <p:nvPr>
            <p:ph type="sldNum" sz="quarter" idx="10"/>
          </p:nvPr>
        </p:nvSpPr>
        <p:spPr/>
        <p:txBody>
          <a:bodyPr/>
          <a:lstStyle/>
          <a:p>
            <a:pPr>
              <a:defRPr/>
            </a:pPr>
            <a:fld id="{CA86B332-F6A5-4793-98FA-61B9EDB8547C}" type="slidenum">
              <a:rPr lang="en-US" smtClean="0"/>
              <a:pPr>
                <a:defRPr/>
              </a:pPr>
              <a:t>32</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Describe the purpose of Parental Controls</a:t>
            </a:r>
            <a:endParaRPr lang="en-CA" dirty="0"/>
          </a:p>
        </p:txBody>
      </p:sp>
      <p:sp>
        <p:nvSpPr>
          <p:cNvPr id="4" name="Slide Number Placeholder 3"/>
          <p:cNvSpPr>
            <a:spLocks noGrp="1"/>
          </p:cNvSpPr>
          <p:nvPr>
            <p:ph type="sldNum" sz="quarter" idx="10"/>
          </p:nvPr>
        </p:nvSpPr>
        <p:spPr/>
        <p:txBody>
          <a:bodyPr/>
          <a:lstStyle/>
          <a:p>
            <a:pPr>
              <a:defRPr/>
            </a:pPr>
            <a:fld id="{CA86B332-F6A5-4793-98FA-61B9EDB8547C}" type="slidenum">
              <a:rPr lang="en-US" smtClean="0"/>
              <a:pPr>
                <a:defRPr/>
              </a:pPr>
              <a:t>33</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Describe what you must do to set up Parental Controls</a:t>
            </a:r>
            <a:r>
              <a:rPr lang="en-US" baseline="0" dirty="0" smtClean="0"/>
              <a:t> and what type of access you can control.</a:t>
            </a:r>
            <a:endParaRPr lang="en-CA" dirty="0"/>
          </a:p>
        </p:txBody>
      </p:sp>
      <p:sp>
        <p:nvSpPr>
          <p:cNvPr id="4" name="Slide Number Placeholder 3"/>
          <p:cNvSpPr>
            <a:spLocks noGrp="1"/>
          </p:cNvSpPr>
          <p:nvPr>
            <p:ph type="sldNum" sz="quarter" idx="10"/>
          </p:nvPr>
        </p:nvSpPr>
        <p:spPr/>
        <p:txBody>
          <a:bodyPr/>
          <a:lstStyle/>
          <a:p>
            <a:pPr>
              <a:defRPr/>
            </a:pPr>
            <a:fld id="{CA86B332-F6A5-4793-98FA-61B9EDB8547C}" type="slidenum">
              <a:rPr lang="en-US" smtClean="0"/>
              <a:pPr>
                <a:defRPr/>
              </a:pPr>
              <a:t>34</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a:lstStyle/>
          <a:p>
            <a:pPr eaLnBrk="1" hangingPunct="1"/>
            <a:r>
              <a:rPr lang="en-US" dirty="0" smtClean="0"/>
              <a:t>Review the Skill Summary</a:t>
            </a:r>
            <a:r>
              <a:rPr lang="en-US" baseline="0" dirty="0" smtClean="0"/>
              <a:t> to wrap up your lesson.</a:t>
            </a:r>
            <a:endParaRPr lang="en-US" dirty="0" smtClean="0"/>
          </a:p>
        </p:txBody>
      </p:sp>
      <p:sp>
        <p:nvSpPr>
          <p:cNvPr id="409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E8667AA-0A99-457E-8A5B-B4AE6594A6CA}" type="slidenum">
              <a:rPr lang="en-US" smtClean="0"/>
              <a:pPr/>
              <a:t>35</a:t>
            </a:fld>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Introduce</a:t>
            </a:r>
            <a:r>
              <a:rPr lang="en-US" baseline="0" dirty="0" smtClean="0"/>
              <a:t> the concept of authentication and authorization.  Talk about the different ways  users can be authenticated.</a:t>
            </a:r>
            <a:endParaRPr lang="en-CA" dirty="0"/>
          </a:p>
        </p:txBody>
      </p:sp>
      <p:sp>
        <p:nvSpPr>
          <p:cNvPr id="4" name="Slide Number Placeholder 3"/>
          <p:cNvSpPr>
            <a:spLocks noGrp="1"/>
          </p:cNvSpPr>
          <p:nvPr>
            <p:ph type="sldNum" sz="quarter" idx="10"/>
          </p:nvPr>
        </p:nvSpPr>
        <p:spPr/>
        <p:txBody>
          <a:bodyPr/>
          <a:lstStyle/>
          <a:p>
            <a:pPr>
              <a:defRPr/>
            </a:pPr>
            <a:fld id="{CA86B332-F6A5-4793-98FA-61B9EDB8547C}" type="slidenum">
              <a:rPr lang="en-US" smtClean="0"/>
              <a:pPr>
                <a:defRPr/>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Discuss what users</a:t>
            </a:r>
            <a:r>
              <a:rPr lang="en-US" baseline="0" dirty="0" smtClean="0"/>
              <a:t> often do when creating passwords and why it is a security issue. Discuss some of the ways passwords are hacked. Explain how Password Policies enforce good password security practices, while the individual users are still responsible for setting their own passwords.</a:t>
            </a:r>
            <a:endParaRPr lang="en-CA" dirty="0"/>
          </a:p>
        </p:txBody>
      </p:sp>
      <p:sp>
        <p:nvSpPr>
          <p:cNvPr id="4" name="Slide Number Placeholder 3"/>
          <p:cNvSpPr>
            <a:spLocks noGrp="1"/>
          </p:cNvSpPr>
          <p:nvPr>
            <p:ph type="sldNum" sz="quarter" idx="10"/>
          </p:nvPr>
        </p:nvSpPr>
        <p:spPr/>
        <p:txBody>
          <a:bodyPr/>
          <a:lstStyle/>
          <a:p>
            <a:pPr>
              <a:defRPr/>
            </a:pPr>
            <a:fld id="{CA86B332-F6A5-4793-98FA-61B9EDB8547C}" type="slidenum">
              <a:rPr lang="en-US" smtClean="0"/>
              <a:pPr>
                <a:defRPr/>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Discuss</a:t>
            </a:r>
            <a:r>
              <a:rPr lang="en-US" baseline="0" dirty="0" smtClean="0"/>
              <a:t> the settings in the Local Security Policy, Password Policy. Mention that in order to set this policy in an AD DS you would use Group Policy Management Editor.</a:t>
            </a:r>
            <a:endParaRPr lang="en-CA" dirty="0"/>
          </a:p>
        </p:txBody>
      </p:sp>
      <p:sp>
        <p:nvSpPr>
          <p:cNvPr id="4" name="Slide Number Placeholder 3"/>
          <p:cNvSpPr>
            <a:spLocks noGrp="1"/>
          </p:cNvSpPr>
          <p:nvPr>
            <p:ph type="sldNum" sz="quarter" idx="10"/>
          </p:nvPr>
        </p:nvSpPr>
        <p:spPr/>
        <p:txBody>
          <a:bodyPr/>
          <a:lstStyle/>
          <a:p>
            <a:pPr>
              <a:defRPr/>
            </a:pPr>
            <a:fld id="{CA86B332-F6A5-4793-98FA-61B9EDB8547C}" type="slidenum">
              <a:rPr lang="en-US" smtClean="0"/>
              <a:pPr>
                <a:def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Explain the concept of Account Lockout and explain the 3 settings in the Local Security Policy.</a:t>
            </a:r>
            <a:endParaRPr lang="en-CA" dirty="0"/>
          </a:p>
        </p:txBody>
      </p:sp>
      <p:sp>
        <p:nvSpPr>
          <p:cNvPr id="4" name="Slide Number Placeholder 3"/>
          <p:cNvSpPr>
            <a:spLocks noGrp="1"/>
          </p:cNvSpPr>
          <p:nvPr>
            <p:ph type="sldNum" sz="quarter" idx="10"/>
          </p:nvPr>
        </p:nvSpPr>
        <p:spPr/>
        <p:txBody>
          <a:bodyPr/>
          <a:lstStyle/>
          <a:p>
            <a:pPr>
              <a:defRPr/>
            </a:pPr>
            <a:fld id="{CA86B332-F6A5-4793-98FA-61B9EDB8547C}" type="slidenum">
              <a:rPr lang="en-US" smtClean="0"/>
              <a:pPr>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Explain</a:t>
            </a:r>
            <a:r>
              <a:rPr lang="en-US" baseline="0" dirty="0" smtClean="0"/>
              <a:t> the purpose of the Credential Manager. Shown on next slide.</a:t>
            </a:r>
            <a:endParaRPr lang="en-CA" dirty="0"/>
          </a:p>
        </p:txBody>
      </p:sp>
      <p:sp>
        <p:nvSpPr>
          <p:cNvPr id="4" name="Slide Number Placeholder 3"/>
          <p:cNvSpPr>
            <a:spLocks noGrp="1"/>
          </p:cNvSpPr>
          <p:nvPr>
            <p:ph type="sldNum" sz="quarter" idx="10"/>
          </p:nvPr>
        </p:nvSpPr>
        <p:spPr/>
        <p:txBody>
          <a:bodyPr/>
          <a:lstStyle/>
          <a:p>
            <a:pPr>
              <a:defRPr/>
            </a:pPr>
            <a:fld id="{CA86B332-F6A5-4793-98FA-61B9EDB8547C}"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Discuss the use of Smart</a:t>
            </a:r>
            <a:r>
              <a:rPr lang="en-US" baseline="0" dirty="0" smtClean="0"/>
              <a:t> Cards and why it is a more secure way of authentication than passwords.</a:t>
            </a:r>
            <a:endParaRPr lang="en-CA" dirty="0"/>
          </a:p>
        </p:txBody>
      </p:sp>
      <p:sp>
        <p:nvSpPr>
          <p:cNvPr id="4" name="Slide Number Placeholder 3"/>
          <p:cNvSpPr>
            <a:spLocks noGrp="1"/>
          </p:cNvSpPr>
          <p:nvPr>
            <p:ph type="sldNum" sz="quarter" idx="10"/>
          </p:nvPr>
        </p:nvSpPr>
        <p:spPr/>
        <p:txBody>
          <a:bodyPr/>
          <a:lstStyle/>
          <a:p>
            <a:pPr>
              <a:defRPr/>
            </a:pPr>
            <a:fld id="{CA86B332-F6A5-4793-98FA-61B9EDB8547C}" type="slidenum">
              <a:rPr lang="en-US" smtClean="0"/>
              <a:pPr>
                <a:defRPr/>
              </a:pPr>
              <a:t>9</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Discuss the use of certificates for authentication. Mention how Windows 7 generates</a:t>
            </a:r>
            <a:r>
              <a:rPr lang="en-US" baseline="0" dirty="0" smtClean="0"/>
              <a:t> its own certificates for use with EFS.</a:t>
            </a:r>
            <a:endParaRPr lang="en-CA" dirty="0"/>
          </a:p>
        </p:txBody>
      </p:sp>
      <p:sp>
        <p:nvSpPr>
          <p:cNvPr id="4" name="Slide Number Placeholder 3"/>
          <p:cNvSpPr>
            <a:spLocks noGrp="1"/>
          </p:cNvSpPr>
          <p:nvPr>
            <p:ph type="sldNum" sz="quarter" idx="10"/>
          </p:nvPr>
        </p:nvSpPr>
        <p:spPr/>
        <p:txBody>
          <a:bodyPr/>
          <a:lstStyle/>
          <a:p>
            <a:pPr>
              <a:defRPr/>
            </a:pPr>
            <a:fld id="{CA86B332-F6A5-4793-98FA-61B9EDB8547C}" type="slidenum">
              <a:rPr lang="en-US" smtClean="0"/>
              <a:pPr>
                <a:defRPr/>
              </a:pPr>
              <a:t>10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E6A4DF22-487D-4160-A7CF-DB30A6BF380B}" type="datetimeFigureOut">
              <a:rPr lang="en-US"/>
              <a:pPr>
                <a:defRPr/>
              </a:pPr>
              <a:t>8/21/2011</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C9F499B5-F26A-45DE-BDAE-0145FADDDF5F}"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5500CECF-F56E-480F-806A-1942E59F71DF}" type="datetimeFigureOut">
              <a:rPr lang="en-US"/>
              <a:pPr>
                <a:defRPr/>
              </a:pPr>
              <a:t>8/21/2011</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D7A0E4B4-3331-4CF0-95D6-A9E19F28CC12}"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601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928BE2C-F970-41FB-8B6C-27009B26EAF3}" type="datetimeFigureOut">
              <a:rPr lang="en-US"/>
              <a:pPr>
                <a:defRPr/>
              </a:pPr>
              <a:t>8/21/2011</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559A37D-1430-4EDF-A520-300CB2A3F2C4}"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14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447800"/>
            <a:ext cx="8229600" cy="5029200"/>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fld id="{57E96A58-22BD-4182-B658-23B96915FA56}" type="datetimeFigureOut">
              <a:rPr lang="en-US"/>
              <a:pPr>
                <a:defRPr/>
              </a:pPr>
              <a:t>8/21/2011</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7D8376A-A13F-4293-BD6F-4A4747612316}"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696739B3-92E8-415F-9094-378CB5296A64}" type="datetimeFigureOut">
              <a:rPr lang="en-US"/>
              <a:pPr>
                <a:defRPr/>
              </a:pPr>
              <a:t>8/21/2011</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CAC2A84C-9877-476A-BCD1-A9B29F66429E}"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50D0CAE7-6163-4256-B26C-3682EAF83B4A}" type="datetimeFigureOut">
              <a:rPr lang="en-US"/>
              <a:pPr>
                <a:defRPr/>
              </a:pPr>
              <a:t>8/21/2011</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114A76E3-F1C2-4988-AE12-A8268C2612D0}"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0"/>
            <a:ext cx="40386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7800"/>
            <a:ext cx="40386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D1F12823-1174-4A0A-8E4E-04EB112C68DA}" type="datetimeFigureOut">
              <a:rPr lang="en-US"/>
              <a:pPr>
                <a:defRPr/>
              </a:pPr>
              <a:t>8/21/2011</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0062F053-3CF7-485B-A345-814D7F79C3DC}"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211BF181-AB02-468D-BA3F-E85592D53B61}" type="datetimeFigureOut">
              <a:rPr lang="en-US"/>
              <a:pPr>
                <a:defRPr/>
              </a:pPr>
              <a:t>8/21/2011</a:t>
            </a:fld>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F998EC96-FA35-49CE-A69A-A051A946AA40}"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09841489-B859-45FB-87A7-2972B42DAF2B}" type="datetimeFigureOut">
              <a:rPr lang="en-US"/>
              <a:pPr>
                <a:defRPr/>
              </a:pPr>
              <a:t>8/21/2011</a:t>
            </a:fld>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C3DFDF68-D10C-4FD2-9858-568ED57D8686}"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BAA77222-88EA-4506-95B4-FCB885EFBC35}" type="datetimeFigureOut">
              <a:rPr lang="en-US"/>
              <a:pPr>
                <a:defRPr/>
              </a:pPr>
              <a:t>8/21/2011</a:t>
            </a:fld>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A94537AB-D698-4754-8A30-040B187252A5}"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D37A64AC-4122-4A19-8326-E3D6B8A144D1}" type="datetimeFigureOut">
              <a:rPr lang="en-US"/>
              <a:pPr>
                <a:defRPr/>
              </a:pPr>
              <a:t>8/21/2011</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6453303D-C728-42D3-8C79-198D9ED09AF8}"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44A0802C-9091-4D9D-8164-B6235F710CE3}" type="datetimeFigureOut">
              <a:rPr lang="en-US"/>
              <a:pPr>
                <a:defRPr/>
              </a:pPr>
              <a:t>8/21/2011</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218EF006-13A8-429B-A1E2-830F3D8D78F2}"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DECDCB"/>
        </a:solidFill>
        <a:effectLst/>
      </p:bgPr>
    </p:bg>
    <p:spTree>
      <p:nvGrpSpPr>
        <p:cNvPr id="1" name=""/>
        <p:cNvGrpSpPr/>
        <p:nvPr/>
      </p:nvGrpSpPr>
      <p:grpSpPr>
        <a:xfrm>
          <a:off x="0" y="0"/>
          <a:ext cx="0" cy="0"/>
          <a:chOff x="0" y="0"/>
          <a:chExt cx="0" cy="0"/>
        </a:xfrm>
      </p:grpSpPr>
      <p:sp>
        <p:nvSpPr>
          <p:cNvPr id="7" name="Rounded Rectangle 6"/>
          <p:cNvSpPr/>
          <p:nvPr userDrawn="1"/>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9" name="Rounded Rectangle 8"/>
          <p:cNvSpPr/>
          <p:nvPr userDrawn="1"/>
        </p:nvSpPr>
        <p:spPr>
          <a:xfrm>
            <a:off x="418596" y="435546"/>
            <a:ext cx="8306809" cy="603387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cxnSp>
        <p:nvCxnSpPr>
          <p:cNvPr id="1030" name="Straight Connector 7"/>
          <p:cNvCxnSpPr>
            <a:cxnSpLocks noChangeShapeType="1"/>
          </p:cNvCxnSpPr>
          <p:nvPr userDrawn="1"/>
        </p:nvCxnSpPr>
        <p:spPr bwMode="auto">
          <a:xfrm>
            <a:off x="533400" y="1447800"/>
            <a:ext cx="8077200" cy="1588"/>
          </a:xfrm>
          <a:prstGeom prst="line">
            <a:avLst/>
          </a:prstGeom>
          <a:noFill/>
          <a:ln w="57150" algn="ctr">
            <a:solidFill>
              <a:srgbClr val="000080"/>
            </a:solidFill>
            <a:round/>
            <a:headEnd/>
            <a:tailEnd/>
          </a:ln>
        </p:spPr>
      </p:cxnSp>
      <p:sp>
        <p:nvSpPr>
          <p:cNvPr id="149506" name="Rectangle 2"/>
          <p:cNvSpPr>
            <a:spLocks noGrp="1" noChangeArrowheads="1"/>
          </p:cNvSpPr>
          <p:nvPr>
            <p:ph type="title"/>
          </p:nvPr>
        </p:nvSpPr>
        <p:spPr bwMode="auto">
          <a:xfrm>
            <a:off x="457200" y="457200"/>
            <a:ext cx="8229600" cy="914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32" name="Rectangle 3"/>
          <p:cNvSpPr>
            <a:spLocks noGrp="1" noChangeArrowheads="1"/>
          </p:cNvSpPr>
          <p:nvPr>
            <p:ph type="body" idx="1"/>
          </p:nvPr>
        </p:nvSpPr>
        <p:spPr bwMode="auto">
          <a:xfrm>
            <a:off x="457200" y="1447800"/>
            <a:ext cx="8229600"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14950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a:lvl1pPr>
          </a:lstStyle>
          <a:p>
            <a:pPr>
              <a:defRPr/>
            </a:pPr>
            <a:fld id="{C5D6DF97-E2FD-4ABA-93DB-76E431F57BE6}" type="datetimeFigureOut">
              <a:rPr lang="en-US"/>
              <a:pPr>
                <a:defRPr/>
              </a:pPr>
              <a:t>8/21/2011</a:t>
            </a:fld>
            <a:endParaRPr lang="en-US" dirty="0"/>
          </a:p>
        </p:txBody>
      </p:sp>
      <p:sp>
        <p:nvSpPr>
          <p:cNvPr id="14950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vl1pPr>
          </a:lstStyle>
          <a:p>
            <a:pPr>
              <a:defRPr/>
            </a:pPr>
            <a:endParaRPr lang="en-US" dirty="0"/>
          </a:p>
        </p:txBody>
      </p:sp>
      <p:sp>
        <p:nvSpPr>
          <p:cNvPr id="14951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vl1pPr>
          </a:lstStyle>
          <a:p>
            <a:pPr>
              <a:defRPr/>
            </a:pPr>
            <a:fld id="{6535FB20-7BA0-4A96-9DA9-B9F9BA554E3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051" r:id="rId1"/>
    <p:sldLayoutId id="2147484052" r:id="rId2"/>
    <p:sldLayoutId id="2147484053" r:id="rId3"/>
    <p:sldLayoutId id="2147484054" r:id="rId4"/>
    <p:sldLayoutId id="2147484055" r:id="rId5"/>
    <p:sldLayoutId id="2147484056" r:id="rId6"/>
    <p:sldLayoutId id="2147484057" r:id="rId7"/>
    <p:sldLayoutId id="2147484058" r:id="rId8"/>
    <p:sldLayoutId id="2147484059" r:id="rId9"/>
    <p:sldLayoutId id="2147484060" r:id="rId10"/>
    <p:sldLayoutId id="2147484061" r:id="rId11"/>
    <p:sldLayoutId id="2147484062" r:id="rId12"/>
  </p:sldLayoutIdLst>
  <p:txStyles>
    <p:titleStyle>
      <a:lvl1pPr algn="l" rtl="0" eaLnBrk="0" fontAlgn="base" hangingPunct="0">
        <a:spcBef>
          <a:spcPct val="0"/>
        </a:spcBef>
        <a:spcAft>
          <a:spcPct val="0"/>
        </a:spcAft>
        <a:defRPr sz="3200">
          <a:solidFill>
            <a:srgbClr val="0000CC"/>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2pPr>
      <a:lvl3pPr algn="l" rtl="0" eaLnBrk="0" fontAlgn="base" hangingPunct="0">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3pPr>
      <a:lvl4pPr algn="l" rtl="0" eaLnBrk="0" fontAlgn="base" hangingPunct="0">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4pPr>
      <a:lvl5pPr algn="l" rtl="0" eaLnBrk="0" fontAlgn="base" hangingPunct="0">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5pPr>
      <a:lvl6pPr marL="457200" algn="l" rtl="0" fontAlgn="base">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6pPr>
      <a:lvl7pPr marL="914400" algn="l" rtl="0" fontAlgn="base">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7pPr>
      <a:lvl8pPr marL="1371600" algn="l" rtl="0" fontAlgn="base">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8pPr>
      <a:lvl9pPr marL="1828800" algn="l" rtl="0" fontAlgn="base">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9pPr>
    </p:titleStyle>
    <p:bodyStyle>
      <a:lvl1pPr marL="342900" indent="-342900" algn="l" rtl="0" eaLnBrk="0" fontAlgn="base" hangingPunct="0">
        <a:spcBef>
          <a:spcPct val="20000"/>
        </a:spcBef>
        <a:spcAft>
          <a:spcPct val="0"/>
        </a:spcAft>
        <a:buClr>
          <a:srgbClr val="0000CC"/>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0000CC"/>
        </a:buClr>
        <a:buChar char="–"/>
        <a:defRPr sz="3000">
          <a:solidFill>
            <a:schemeClr val="tx1"/>
          </a:solidFill>
          <a:latin typeface="+mn-lt"/>
        </a:defRPr>
      </a:lvl2pPr>
      <a:lvl3pPr marL="1143000" indent="-228600" algn="l" rtl="0" eaLnBrk="0" fontAlgn="base" hangingPunct="0">
        <a:spcBef>
          <a:spcPct val="20000"/>
        </a:spcBef>
        <a:spcAft>
          <a:spcPct val="0"/>
        </a:spcAft>
        <a:buClr>
          <a:schemeClr val="tx1"/>
        </a:buClr>
        <a:buChar char="•"/>
        <a:defRPr sz="2800">
          <a:solidFill>
            <a:schemeClr val="tx1"/>
          </a:solidFill>
          <a:latin typeface="+mn-lt"/>
        </a:defRPr>
      </a:lvl3pPr>
      <a:lvl4pPr marL="1600200" indent="-228600" algn="l" rtl="0" eaLnBrk="0" fontAlgn="base" hangingPunct="0">
        <a:spcBef>
          <a:spcPct val="20000"/>
        </a:spcBef>
        <a:spcAft>
          <a:spcPct val="0"/>
        </a:spcAft>
        <a:buChar char="–"/>
        <a:defRPr sz="2000" b="1">
          <a:solidFill>
            <a:schemeClr val="tx1"/>
          </a:solidFill>
          <a:latin typeface="+mn-lt"/>
        </a:defRPr>
      </a:lvl4pPr>
      <a:lvl5pPr marL="2057400" indent="-228600" algn="l" rtl="0" eaLnBrk="0" fontAlgn="base" hangingPunct="0">
        <a:spcBef>
          <a:spcPct val="20000"/>
        </a:spcBef>
        <a:spcAft>
          <a:spcPct val="0"/>
        </a:spcAft>
        <a:buChar char="»"/>
        <a:defRPr sz="2000" b="1">
          <a:solidFill>
            <a:schemeClr val="tx1"/>
          </a:solidFill>
          <a:latin typeface="+mn-lt"/>
        </a:defRPr>
      </a:lvl5pPr>
      <a:lvl6pPr marL="2514600" indent="-228600" algn="l" rtl="0" fontAlgn="base">
        <a:spcBef>
          <a:spcPct val="20000"/>
        </a:spcBef>
        <a:spcAft>
          <a:spcPct val="0"/>
        </a:spcAft>
        <a:buChar char="»"/>
        <a:defRPr sz="2000" b="1">
          <a:solidFill>
            <a:schemeClr val="tx1"/>
          </a:solidFill>
          <a:latin typeface="+mn-lt"/>
        </a:defRPr>
      </a:lvl6pPr>
      <a:lvl7pPr marL="2971800" indent="-228600" algn="l" rtl="0" fontAlgn="base">
        <a:spcBef>
          <a:spcPct val="20000"/>
        </a:spcBef>
        <a:spcAft>
          <a:spcPct val="0"/>
        </a:spcAft>
        <a:buChar char="»"/>
        <a:defRPr sz="2000" b="1">
          <a:solidFill>
            <a:schemeClr val="tx1"/>
          </a:solidFill>
          <a:latin typeface="+mn-lt"/>
        </a:defRPr>
      </a:lvl7pPr>
      <a:lvl8pPr marL="3429000" indent="-228600" algn="l" rtl="0" fontAlgn="base">
        <a:spcBef>
          <a:spcPct val="20000"/>
        </a:spcBef>
        <a:spcAft>
          <a:spcPct val="0"/>
        </a:spcAft>
        <a:buChar char="»"/>
        <a:defRPr sz="2000" b="1">
          <a:solidFill>
            <a:schemeClr val="tx1"/>
          </a:solidFill>
          <a:latin typeface="+mn-lt"/>
        </a:defRPr>
      </a:lvl8pPr>
      <a:lvl9pPr marL="3886200" indent="-228600" algn="l" rtl="0" fontAlgn="base">
        <a:spcBef>
          <a:spcPct val="20000"/>
        </a:spcBef>
        <a:spcAft>
          <a:spcPct val="0"/>
        </a:spcAft>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ounded Rectangle 6"/>
          <p:cNvSpPr/>
          <p:nvPr/>
        </p:nvSpPr>
        <p:spPr>
          <a:xfrm>
            <a:off x="304800" y="1452563"/>
            <a:ext cx="8532813" cy="3043237"/>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9" name="Rounded Rectangle 8"/>
          <p:cNvSpPr/>
          <p:nvPr/>
        </p:nvSpPr>
        <p:spPr>
          <a:xfrm>
            <a:off x="418596" y="1528074"/>
            <a:ext cx="8306809" cy="2889482"/>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 name="Title 1"/>
          <p:cNvSpPr>
            <a:spLocks noGrp="1"/>
          </p:cNvSpPr>
          <p:nvPr>
            <p:ph type="ctrTitle" idx="4294967295"/>
          </p:nvPr>
        </p:nvSpPr>
        <p:spPr>
          <a:xfrm>
            <a:off x="0" y="2286000"/>
            <a:ext cx="8534400" cy="898525"/>
          </a:xfrm>
        </p:spPr>
        <p:txBody>
          <a:bodyPr lIns="45720" rIns="45720">
            <a:normAutofit/>
          </a:bodyPr>
          <a:lstStyle/>
          <a:p>
            <a:pPr algn="r" eaLnBrk="1" hangingPunct="1">
              <a:defRPr/>
            </a:pPr>
            <a:r>
              <a:rPr lang="en-US" sz="4200" dirty="0" smtClean="0"/>
              <a:t>Securing Windows 7</a:t>
            </a:r>
          </a:p>
        </p:txBody>
      </p:sp>
      <p:sp>
        <p:nvSpPr>
          <p:cNvPr id="2055" name="Subtitle 2"/>
          <p:cNvSpPr>
            <a:spLocks noGrp="1"/>
          </p:cNvSpPr>
          <p:nvPr>
            <p:ph type="body" idx="1"/>
          </p:nvPr>
        </p:nvSpPr>
        <p:spPr>
          <a:xfrm>
            <a:off x="304800" y="3124200"/>
            <a:ext cx="8183563" cy="1066800"/>
          </a:xfrm>
        </p:spPr>
        <p:txBody>
          <a:bodyPr lIns="182880" tIns="0"/>
          <a:lstStyle/>
          <a:p>
            <a:pPr marL="36513" indent="0" algn="r" eaLnBrk="1" hangingPunct="1">
              <a:spcBef>
                <a:spcPct val="0"/>
              </a:spcBef>
              <a:buFontTx/>
              <a:buNone/>
            </a:pPr>
            <a:r>
              <a:rPr lang="en-US" sz="2800" dirty="0" smtClean="0"/>
              <a:t>Lesson 10</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Managing Certificates</a:t>
            </a:r>
            <a:endParaRPr lang="en-CA" dirty="0"/>
          </a:p>
        </p:txBody>
      </p:sp>
      <p:sp>
        <p:nvSpPr>
          <p:cNvPr id="3" name="Content Placeholder 2"/>
          <p:cNvSpPr>
            <a:spLocks noGrp="1"/>
          </p:cNvSpPr>
          <p:nvPr>
            <p:ph idx="1"/>
          </p:nvPr>
        </p:nvSpPr>
        <p:spPr/>
        <p:txBody>
          <a:bodyPr/>
          <a:lstStyle/>
          <a:p>
            <a:r>
              <a:rPr lang="en-US" dirty="0" smtClean="0"/>
              <a:t>Used for a variety of authentication tasks, internally, on the local network, and on the Internet.</a:t>
            </a:r>
          </a:p>
          <a:p>
            <a:r>
              <a:rPr lang="en-US" dirty="0" smtClean="0"/>
              <a:t>Windows 7 maintains a certificate store for each user</a:t>
            </a:r>
            <a:r>
              <a:rPr lang="en-CA" dirty="0" smtClean="0"/>
              <a:t> – Automated</a:t>
            </a:r>
          </a:p>
          <a:p>
            <a:r>
              <a:rPr lang="en-US" dirty="0" smtClean="0"/>
              <a:t>Users can manage their certificate stores directly using Certificates snap-in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Certificates Snap-In</a:t>
            </a:r>
            <a:endParaRPr lang="en-CA" dirty="0"/>
          </a:p>
        </p:txBody>
      </p:sp>
      <p:sp>
        <p:nvSpPr>
          <p:cNvPr id="3" name="Content Placeholder 2"/>
          <p:cNvSpPr>
            <a:spLocks noGrp="1"/>
          </p:cNvSpPr>
          <p:nvPr>
            <p:ph idx="1"/>
          </p:nvPr>
        </p:nvSpPr>
        <p:spPr/>
        <p:txBody>
          <a:bodyPr/>
          <a:lstStyle/>
          <a:p>
            <a:r>
              <a:rPr lang="en-US" dirty="0" smtClean="0"/>
              <a:t>Certmgr.msc</a:t>
            </a:r>
            <a:endParaRPr lang="en-CA" dirty="0"/>
          </a:p>
        </p:txBody>
      </p:sp>
      <p:pic>
        <p:nvPicPr>
          <p:cNvPr id="5123" name="Picture 3"/>
          <p:cNvPicPr>
            <a:picLocks noChangeAspect="1" noChangeArrowheads="1"/>
          </p:cNvPicPr>
          <p:nvPr/>
        </p:nvPicPr>
        <p:blipFill>
          <a:blip r:embed="rId3" cstate="print"/>
          <a:srcRect/>
          <a:stretch>
            <a:fillRect/>
          </a:stretch>
        </p:blipFill>
        <p:spPr bwMode="auto">
          <a:xfrm>
            <a:off x="685800" y="2247900"/>
            <a:ext cx="5353050" cy="3771900"/>
          </a:xfrm>
          <a:prstGeom prst="rect">
            <a:avLst/>
          </a:prstGeom>
          <a:noFill/>
          <a:ln w="9525">
            <a:noFill/>
            <a:miter lim="800000"/>
            <a:headEnd/>
            <a:tailEnd/>
          </a:ln>
        </p:spPr>
      </p:pic>
      <p:pic>
        <p:nvPicPr>
          <p:cNvPr id="5125" name="Picture 5"/>
          <p:cNvPicPr>
            <a:picLocks noChangeAspect="1" noChangeArrowheads="1"/>
          </p:cNvPicPr>
          <p:nvPr/>
        </p:nvPicPr>
        <p:blipFill>
          <a:blip r:embed="rId4" cstate="print"/>
          <a:srcRect/>
          <a:stretch>
            <a:fillRect/>
          </a:stretch>
        </p:blipFill>
        <p:spPr bwMode="auto">
          <a:xfrm>
            <a:off x="4953000" y="1981200"/>
            <a:ext cx="3333750" cy="4133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Biometrics</a:t>
            </a:r>
            <a:endParaRPr lang="en-CA" dirty="0"/>
          </a:p>
        </p:txBody>
      </p:sp>
      <p:sp>
        <p:nvSpPr>
          <p:cNvPr id="3" name="Content Placeholder 2"/>
          <p:cNvSpPr>
            <a:spLocks noGrp="1"/>
          </p:cNvSpPr>
          <p:nvPr>
            <p:ph idx="1"/>
          </p:nvPr>
        </p:nvSpPr>
        <p:spPr/>
        <p:txBody>
          <a:bodyPr/>
          <a:lstStyle/>
          <a:p>
            <a:r>
              <a:rPr lang="en-US" dirty="0" smtClean="0"/>
              <a:t>Scans a physical characteristic of a user to confirm identity</a:t>
            </a:r>
          </a:p>
          <a:p>
            <a:r>
              <a:rPr lang="en-US" i="1" dirty="0" smtClean="0"/>
              <a:t>Windows Biometric Framework </a:t>
            </a:r>
            <a:r>
              <a:rPr lang="en-US" dirty="0" smtClean="0"/>
              <a:t>provides core biometric functionality and a Biometric Device control panel</a:t>
            </a:r>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Elevating Privileges</a:t>
            </a:r>
            <a:endParaRPr lang="en-CA" dirty="0"/>
          </a:p>
        </p:txBody>
      </p:sp>
      <p:sp>
        <p:nvSpPr>
          <p:cNvPr id="3" name="Content Placeholder 2"/>
          <p:cNvSpPr>
            <a:spLocks noGrp="1"/>
          </p:cNvSpPr>
          <p:nvPr>
            <p:ph idx="1"/>
          </p:nvPr>
        </p:nvSpPr>
        <p:spPr/>
        <p:txBody>
          <a:bodyPr/>
          <a:lstStyle/>
          <a:p>
            <a:r>
              <a:rPr lang="en-US" dirty="0" smtClean="0"/>
              <a:t>Use </a:t>
            </a:r>
            <a:r>
              <a:rPr lang="en-US" i="1" dirty="0" smtClean="0"/>
              <a:t>Run As Administrator</a:t>
            </a:r>
            <a:r>
              <a:rPr lang="en-US" dirty="0" smtClean="0"/>
              <a:t> context menu option</a:t>
            </a:r>
          </a:p>
          <a:p>
            <a:r>
              <a:rPr lang="en-US" dirty="0" smtClean="0"/>
              <a:t>Use command line</a:t>
            </a:r>
            <a:r>
              <a:rPr lang="en-US" b="1" i="1" dirty="0" smtClean="0"/>
              <a:t> </a:t>
            </a:r>
            <a:r>
              <a:rPr lang="en-US" i="1" dirty="0" smtClean="0"/>
              <a:t>runas.exe</a:t>
            </a:r>
            <a:r>
              <a:rPr lang="en-US" b="1" i="1" dirty="0" smtClean="0"/>
              <a:t> </a:t>
            </a:r>
            <a:r>
              <a:rPr lang="en-US" dirty="0" smtClean="0"/>
              <a:t>command:</a:t>
            </a:r>
          </a:p>
          <a:p>
            <a:pPr>
              <a:buNone/>
            </a:pPr>
            <a:r>
              <a:rPr lang="en-US" dirty="0" smtClean="0"/>
              <a:t>	</a:t>
            </a:r>
            <a:r>
              <a:rPr lang="en-US" sz="2400" b="1" dirty="0" err="1" smtClean="0">
                <a:latin typeface="Courier New" pitchFamily="49" charset="0"/>
                <a:cs typeface="Courier New" pitchFamily="49" charset="0"/>
              </a:rPr>
              <a:t>runas</a:t>
            </a:r>
            <a:r>
              <a:rPr lang="en-US" sz="2400" b="1" dirty="0" smtClean="0">
                <a:latin typeface="Courier New" pitchFamily="49" charset="0"/>
                <a:cs typeface="Courier New" pitchFamily="49" charset="0"/>
              </a:rPr>
              <a:t> /</a:t>
            </a:r>
            <a:r>
              <a:rPr lang="en-US" sz="2400" b="1" dirty="0" err="1" smtClean="0">
                <a:latin typeface="Courier New" pitchFamily="49" charset="0"/>
                <a:cs typeface="Courier New" pitchFamily="49" charset="0"/>
              </a:rPr>
              <a:t>user:example</a:t>
            </a:r>
            <a:r>
              <a:rPr lang="en-US" sz="2400" b="1" dirty="0" smtClean="0">
                <a:latin typeface="Courier New" pitchFamily="49" charset="0"/>
                <a:cs typeface="Courier New" pitchFamily="49" charset="0"/>
              </a:rPr>
              <a:t>\administrator “notepad.exe\script.vbs”</a:t>
            </a:r>
            <a:endParaRPr lang="en-CA" b="1" dirty="0">
              <a:latin typeface="Courier New" pitchFamily="49" charset="0"/>
              <a:cs typeface="Courier New" pitchFamily="49"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Troubleshooting Authentication Issues</a:t>
            </a:r>
            <a:endParaRPr lang="en-CA" dirty="0"/>
          </a:p>
        </p:txBody>
      </p:sp>
      <p:sp>
        <p:nvSpPr>
          <p:cNvPr id="3" name="Content Placeholder 2"/>
          <p:cNvSpPr>
            <a:spLocks noGrp="1"/>
          </p:cNvSpPr>
          <p:nvPr>
            <p:ph idx="1"/>
          </p:nvPr>
        </p:nvSpPr>
        <p:spPr/>
        <p:txBody>
          <a:bodyPr/>
          <a:lstStyle/>
          <a:p>
            <a:r>
              <a:rPr lang="en-US" dirty="0" smtClean="0"/>
              <a:t>Password loss is the most common problem.</a:t>
            </a:r>
          </a:p>
          <a:p>
            <a:r>
              <a:rPr lang="en-US" dirty="0" smtClean="0"/>
              <a:t>There is no way for an administrator to read a password.</a:t>
            </a:r>
          </a:p>
          <a:p>
            <a:r>
              <a:rPr lang="en-US" dirty="0" smtClean="0"/>
              <a:t>Passwords must be reset.</a:t>
            </a:r>
          </a:p>
          <a:p>
            <a:r>
              <a:rPr lang="en-US" dirty="0" smtClean="0"/>
              <a:t>Users can change their own password if they know their old password.</a:t>
            </a:r>
          </a:p>
          <a:p>
            <a:r>
              <a:rPr lang="en-US" dirty="0" smtClean="0"/>
              <a:t>Administrator can reset password without supplying old password.</a:t>
            </a:r>
          </a:p>
          <a:p>
            <a:r>
              <a:rPr lang="en-US" dirty="0" smtClean="0"/>
              <a:t>Password reset Disk is better option.</a:t>
            </a:r>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Authorizing Users</a:t>
            </a:r>
            <a:endParaRPr lang="en-CA" dirty="0"/>
          </a:p>
        </p:txBody>
      </p:sp>
      <p:sp>
        <p:nvSpPr>
          <p:cNvPr id="3" name="Content Placeholder 2"/>
          <p:cNvSpPr>
            <a:spLocks noGrp="1"/>
          </p:cNvSpPr>
          <p:nvPr>
            <p:ph idx="1"/>
          </p:nvPr>
        </p:nvSpPr>
        <p:spPr/>
        <p:txBody>
          <a:bodyPr/>
          <a:lstStyle/>
          <a:p>
            <a:r>
              <a:rPr lang="en-US" dirty="0" smtClean="0"/>
              <a:t>Authorization grants the user access to certain resources:</a:t>
            </a:r>
          </a:p>
          <a:p>
            <a:pPr lvl="1"/>
            <a:r>
              <a:rPr lang="en-US" dirty="0" smtClean="0"/>
              <a:t>Using permissions</a:t>
            </a:r>
          </a:p>
          <a:p>
            <a:pPr lvl="1"/>
            <a:r>
              <a:rPr lang="en-US" dirty="0" smtClean="0"/>
              <a:t>Configuring user rights</a:t>
            </a:r>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Defending Against Malware</a:t>
            </a:r>
            <a:endParaRPr lang="en-CA" dirty="0"/>
          </a:p>
        </p:txBody>
      </p:sp>
      <p:sp>
        <p:nvSpPr>
          <p:cNvPr id="3" name="Content Placeholder 2"/>
          <p:cNvSpPr>
            <a:spLocks noGrp="1"/>
          </p:cNvSpPr>
          <p:nvPr>
            <p:ph idx="1"/>
          </p:nvPr>
        </p:nvSpPr>
        <p:spPr/>
        <p:txBody>
          <a:bodyPr/>
          <a:lstStyle/>
          <a:p>
            <a:r>
              <a:rPr lang="en-US" dirty="0" smtClean="0"/>
              <a:t>Malware: Malicious software created specifically for the purpose of infiltrating or damaging a computer system without the user’s knowledge or consent</a:t>
            </a:r>
          </a:p>
          <a:p>
            <a:r>
              <a:rPr lang="en-US" sz="2800" dirty="0" smtClean="0"/>
              <a:t>Viruses</a:t>
            </a:r>
          </a:p>
          <a:p>
            <a:r>
              <a:rPr lang="en-US" sz="2800" dirty="0" smtClean="0"/>
              <a:t>Trojan horses</a:t>
            </a:r>
          </a:p>
          <a:p>
            <a:r>
              <a:rPr lang="en-US" sz="2800" dirty="0" smtClean="0"/>
              <a:t>Worms</a:t>
            </a:r>
          </a:p>
          <a:p>
            <a:r>
              <a:rPr lang="en-US" sz="2800" dirty="0" smtClean="0"/>
              <a:t>Spyware</a:t>
            </a:r>
          </a:p>
          <a:p>
            <a:r>
              <a:rPr lang="en-US" sz="2800" dirty="0" smtClean="0"/>
              <a:t>Adware</a:t>
            </a:r>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Computer Virus</a:t>
            </a:r>
            <a:endParaRPr lang="en-US" dirty="0"/>
          </a:p>
        </p:txBody>
      </p:sp>
      <p:sp>
        <p:nvSpPr>
          <p:cNvPr id="3" name="Content Placeholder 2"/>
          <p:cNvSpPr>
            <a:spLocks noGrp="1"/>
          </p:cNvSpPr>
          <p:nvPr>
            <p:ph idx="1"/>
          </p:nvPr>
        </p:nvSpPr>
        <p:spPr/>
        <p:txBody>
          <a:bodyPr/>
          <a:lstStyle/>
          <a:p>
            <a:r>
              <a:rPr lang="en-US" sz="2800" dirty="0" smtClean="0"/>
              <a:t>Computer program designed to copy itself into other programs, with the intention of causing mischief or damage</a:t>
            </a:r>
          </a:p>
          <a:p>
            <a:r>
              <a:rPr lang="en-US" sz="2800" dirty="0" smtClean="0"/>
              <a:t>A virus is loaded into a computer's memory and instructs its host program to copy the viral code into any number of other programs and files stored in the computer.</a:t>
            </a:r>
          </a:p>
          <a:p>
            <a:r>
              <a:rPr lang="en-US" sz="2800" dirty="0" smtClean="0"/>
              <a:t>When the program is started or the file is accessed a fatal error occurs usually causing the program to shut down or in rare cases the computer to crash. </a:t>
            </a:r>
          </a:p>
          <a:p>
            <a:endParaRPr lang="en-US" sz="2400" dirty="0" smtClean="0"/>
          </a:p>
          <a:p>
            <a:endParaRPr lang="en-US" sz="2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Worms</a:t>
            </a:r>
            <a:endParaRPr lang="en-US" dirty="0"/>
          </a:p>
        </p:txBody>
      </p:sp>
      <p:sp>
        <p:nvSpPr>
          <p:cNvPr id="3" name="Content Placeholder 2"/>
          <p:cNvSpPr>
            <a:spLocks noGrp="1"/>
          </p:cNvSpPr>
          <p:nvPr>
            <p:ph idx="1"/>
          </p:nvPr>
        </p:nvSpPr>
        <p:spPr/>
        <p:txBody>
          <a:bodyPr/>
          <a:lstStyle/>
          <a:p>
            <a:r>
              <a:rPr lang="en-US" sz="2800" dirty="0" smtClean="0"/>
              <a:t>A computer worm is a type of virus that replicates itself, but does not alter any files on your machine.</a:t>
            </a:r>
          </a:p>
          <a:p>
            <a:r>
              <a:rPr lang="en-US" sz="2800" dirty="0" smtClean="0"/>
              <a:t>Worms cause havoc by multiplying so many times that they take up all your computer's available memory or hard disk space.</a:t>
            </a:r>
          </a:p>
          <a:p>
            <a:r>
              <a:rPr lang="en-US" sz="2800" dirty="0" smtClean="0"/>
              <a:t>This can lead to denial of service.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Trojan horses</a:t>
            </a:r>
            <a:endParaRPr lang="en-US" dirty="0"/>
          </a:p>
        </p:txBody>
      </p:sp>
      <p:sp>
        <p:nvSpPr>
          <p:cNvPr id="3" name="Content Placeholder 2"/>
          <p:cNvSpPr>
            <a:spLocks noGrp="1"/>
          </p:cNvSpPr>
          <p:nvPr>
            <p:ph idx="1"/>
          </p:nvPr>
        </p:nvSpPr>
        <p:spPr/>
        <p:txBody>
          <a:bodyPr/>
          <a:lstStyle/>
          <a:p>
            <a:r>
              <a:rPr lang="en-US" sz="2800" dirty="0" smtClean="0"/>
              <a:t>A Trojan horses is a software programs that masquerade as a regular program, such as games, disk utilities, and even antivirus programs.</a:t>
            </a:r>
          </a:p>
          <a:p>
            <a:r>
              <a:rPr lang="en-US" sz="2800" dirty="0" smtClean="0"/>
              <a:t>A Trojan horse might appear to be a computer game, but once you double-click it, the program starts writing over certain parts of your hard drive, corrupting your data.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lstStyle/>
          <a:p>
            <a:pPr eaLnBrk="1" hangingPunct="1">
              <a:defRPr/>
            </a:pPr>
            <a:r>
              <a:rPr lang="en-US" dirty="0" smtClean="0"/>
              <a:t>Objectives</a:t>
            </a:r>
          </a:p>
        </p:txBody>
      </p:sp>
      <p:sp>
        <p:nvSpPr>
          <p:cNvPr id="4" name="Content Placeholder 3"/>
          <p:cNvSpPr>
            <a:spLocks noGrp="1"/>
          </p:cNvSpPr>
          <p:nvPr>
            <p:ph idx="1"/>
          </p:nvPr>
        </p:nvSpPr>
        <p:spPr/>
        <p:txBody>
          <a:bodyPr/>
          <a:lstStyle/>
          <a:p>
            <a:r>
              <a:rPr lang="en-US" dirty="0" smtClean="0"/>
              <a:t>Understand authentication and authorization</a:t>
            </a:r>
          </a:p>
          <a:p>
            <a:r>
              <a:rPr lang="en-US" dirty="0" smtClean="0"/>
              <a:t>Configure password policies</a:t>
            </a:r>
          </a:p>
          <a:p>
            <a:r>
              <a:rPr lang="en-US" dirty="0" smtClean="0"/>
              <a:t>Secure Windows 7 using the Action Center</a:t>
            </a:r>
          </a:p>
          <a:p>
            <a:r>
              <a:rPr lang="en-US" dirty="0" smtClean="0"/>
              <a:t>Configure Windows Firewall</a:t>
            </a:r>
          </a:p>
          <a:p>
            <a:r>
              <a:rPr lang="en-US" dirty="0" smtClean="0"/>
              <a:t>Protect sensitive data</a:t>
            </a:r>
          </a:p>
          <a:p>
            <a:r>
              <a:rPr lang="en-US" dirty="0" smtClean="0"/>
              <a:t>Configure parental controls</a:t>
            </a:r>
            <a:endParaRPr lang="en-CA" dirty="0"/>
          </a:p>
        </p:txBody>
      </p:sp>
      <p:sp>
        <p:nvSpPr>
          <p:cNvPr id="3075" name="Rectangle 22"/>
          <p:cNvSpPr>
            <a:spLocks noChangeArrowheads="1"/>
          </p:cNvSpPr>
          <p:nvPr/>
        </p:nvSpPr>
        <p:spPr bwMode="auto">
          <a:xfrm>
            <a:off x="457200" y="1447800"/>
            <a:ext cx="8229600" cy="5029200"/>
          </a:xfrm>
          <a:prstGeom prst="rect">
            <a:avLst/>
          </a:prstGeom>
          <a:noFill/>
          <a:ln w="9525">
            <a:noFill/>
            <a:miter lim="800000"/>
            <a:headEnd/>
            <a:tailEnd/>
          </a:ln>
        </p:spPr>
        <p:txBody>
          <a:bodyPr/>
          <a:lstStyle/>
          <a:p>
            <a:pPr marL="342900" indent="-342900" algn="l">
              <a:spcBef>
                <a:spcPct val="20000"/>
              </a:spcBef>
              <a:buClr>
                <a:srgbClr val="0000CC"/>
              </a:buClr>
              <a:buFontTx/>
              <a:buChar char="•"/>
            </a:pPr>
            <a:endParaRPr lang="en-US" sz="3200" dirty="0">
              <a:latin typeface="Franklin Gothic Boo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Spyware</a:t>
            </a:r>
            <a:endParaRPr lang="en-US" dirty="0"/>
          </a:p>
        </p:txBody>
      </p:sp>
      <p:sp>
        <p:nvSpPr>
          <p:cNvPr id="3" name="Content Placeholder 2"/>
          <p:cNvSpPr>
            <a:spLocks noGrp="1"/>
          </p:cNvSpPr>
          <p:nvPr>
            <p:ph idx="1"/>
          </p:nvPr>
        </p:nvSpPr>
        <p:spPr/>
        <p:txBody>
          <a:bodyPr/>
          <a:lstStyle/>
          <a:p>
            <a:r>
              <a:rPr lang="en-US" sz="2800" dirty="0" smtClean="0"/>
              <a:t>As the name implies, this is software that "spies" on your computer</a:t>
            </a:r>
          </a:p>
          <a:p>
            <a:r>
              <a:rPr lang="en-US" sz="2800" dirty="0" smtClean="0"/>
              <a:t>Spyware can capture information like Web browsing habits, e-mail messages, usernames and passwords, and credit card information.</a:t>
            </a:r>
          </a:p>
          <a:p>
            <a:r>
              <a:rPr lang="en-US" sz="2800" dirty="0" smtClean="0"/>
              <a:t>If left unchecked, the software can transmit this data to another person's computer over the Internet.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Addware</a:t>
            </a:r>
            <a:endParaRPr lang="en-US" dirty="0"/>
          </a:p>
        </p:txBody>
      </p:sp>
      <p:sp>
        <p:nvSpPr>
          <p:cNvPr id="3" name="Content Placeholder 2"/>
          <p:cNvSpPr>
            <a:spLocks noGrp="1"/>
          </p:cNvSpPr>
          <p:nvPr>
            <p:ph idx="1"/>
          </p:nvPr>
        </p:nvSpPr>
        <p:spPr/>
        <p:txBody>
          <a:bodyPr/>
          <a:lstStyle/>
          <a:p>
            <a:r>
              <a:rPr lang="en-US" sz="2800" dirty="0" smtClean="0"/>
              <a:t>Common adware programs are toolbars that sit on your desktop or work in conjunction with your Web browser.</a:t>
            </a:r>
          </a:p>
          <a:p>
            <a:r>
              <a:rPr lang="en-US" sz="2800" dirty="0" smtClean="0"/>
              <a:t>Adware can also be more advanced programs such as games or utilities.</a:t>
            </a:r>
          </a:p>
          <a:p>
            <a:r>
              <a:rPr lang="en-US" sz="2800" dirty="0" smtClean="0"/>
              <a:t>Some can serve as spyware, gathering information about you from your hard drive the Web sites you visit, or your keystrokes</a:t>
            </a:r>
          </a:p>
          <a:p>
            <a:r>
              <a:rPr lang="en-US" sz="2800" dirty="0" smtClean="0"/>
              <a:t>Spyware programs can then send the information over the Internet to another computer</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in Windows 7</a:t>
            </a:r>
            <a:endParaRPr lang="en-CA" dirty="0"/>
          </a:p>
        </p:txBody>
      </p:sp>
      <p:sp>
        <p:nvSpPr>
          <p:cNvPr id="3" name="Content Placeholder 2"/>
          <p:cNvSpPr>
            <a:spLocks noGrp="1"/>
          </p:cNvSpPr>
          <p:nvPr>
            <p:ph idx="1"/>
          </p:nvPr>
        </p:nvSpPr>
        <p:spPr/>
        <p:txBody>
          <a:bodyPr/>
          <a:lstStyle/>
          <a:p>
            <a:r>
              <a:rPr lang="en-US" sz="2800" dirty="0" smtClean="0"/>
              <a:t>Lesson 7, “Working with Applications,” you learn about the security features included in Internet Explorer 8. </a:t>
            </a:r>
            <a:endParaRPr lang="en-CA" sz="2800" dirty="0" smtClean="0"/>
          </a:p>
          <a:p>
            <a:r>
              <a:rPr lang="en-US" sz="2800" dirty="0" smtClean="0"/>
              <a:t>Lesson 9, “Working with Workgroups and Domains,” you learn how User Account Control helps to prevent malware from obtaining administrative privileges. </a:t>
            </a:r>
            <a:endParaRPr lang="en-CA" sz="2800" dirty="0" smtClean="0"/>
          </a:p>
          <a:p>
            <a:r>
              <a:rPr lang="en-US" sz="2800" dirty="0" smtClean="0"/>
              <a:t>Lesson 12, “Working with Mobile Computers,” you learn about the security features specifically designed for use on mobile and wireless computers.</a:t>
            </a:r>
            <a:endParaRPr lang="en-CA" sz="2800" dirty="0" smtClean="0"/>
          </a:p>
          <a:p>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Introducing Windows 7 Action Center</a:t>
            </a:r>
            <a:endParaRPr lang="en-CA" dirty="0"/>
          </a:p>
        </p:txBody>
      </p:sp>
      <p:pic>
        <p:nvPicPr>
          <p:cNvPr id="6147" name="Picture 3"/>
          <p:cNvPicPr>
            <a:picLocks noChangeAspect="1" noChangeArrowheads="1"/>
          </p:cNvPicPr>
          <p:nvPr/>
        </p:nvPicPr>
        <p:blipFill>
          <a:blip r:embed="rId3" cstate="print"/>
          <a:srcRect/>
          <a:stretch>
            <a:fillRect/>
          </a:stretch>
        </p:blipFill>
        <p:spPr bwMode="auto">
          <a:xfrm>
            <a:off x="1890713" y="1733550"/>
            <a:ext cx="5362575" cy="4438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Introducing Windows Firewall</a:t>
            </a:r>
            <a:endParaRPr lang="en-CA" dirty="0"/>
          </a:p>
        </p:txBody>
      </p:sp>
      <p:sp>
        <p:nvSpPr>
          <p:cNvPr id="3" name="Content Placeholder 2"/>
          <p:cNvSpPr>
            <a:spLocks noGrp="1"/>
          </p:cNvSpPr>
          <p:nvPr>
            <p:ph idx="1"/>
          </p:nvPr>
        </p:nvSpPr>
        <p:spPr/>
        <p:txBody>
          <a:bodyPr/>
          <a:lstStyle/>
          <a:p>
            <a:r>
              <a:rPr lang="en-US" dirty="0" smtClean="0"/>
              <a:t>A </a:t>
            </a:r>
            <a:r>
              <a:rPr lang="en-US" b="1" i="1" dirty="0" smtClean="0"/>
              <a:t>firewall</a:t>
            </a:r>
            <a:r>
              <a:rPr lang="en-US" dirty="0" smtClean="0"/>
              <a:t> is a software program that protects a computer by allowing certain types of network traffic in and out of the system while blocking others.</a:t>
            </a:r>
            <a:endParaRPr lang="en-CA"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 Firewalls</a:t>
            </a:r>
            <a:endParaRPr lang="en-CA" dirty="0"/>
          </a:p>
        </p:txBody>
      </p:sp>
      <p:sp>
        <p:nvSpPr>
          <p:cNvPr id="3" name="Content Placeholder 2"/>
          <p:cNvSpPr>
            <a:spLocks noGrp="1"/>
          </p:cNvSpPr>
          <p:nvPr>
            <p:ph idx="1"/>
          </p:nvPr>
        </p:nvSpPr>
        <p:spPr/>
        <p:txBody>
          <a:bodyPr/>
          <a:lstStyle/>
          <a:p>
            <a:r>
              <a:rPr lang="en-US" dirty="0" smtClean="0"/>
              <a:t>Base their filtering on TCP/IP characteristics:</a:t>
            </a:r>
          </a:p>
          <a:p>
            <a:pPr lvl="1"/>
            <a:r>
              <a:rPr lang="en-CA" dirty="0" smtClean="0"/>
              <a:t>IP address - Specific computers</a:t>
            </a:r>
          </a:p>
          <a:p>
            <a:pPr lvl="1"/>
            <a:r>
              <a:rPr lang="en-CA" dirty="0" smtClean="0"/>
              <a:t>Protocol numbers - Transport layer protocol</a:t>
            </a:r>
          </a:p>
          <a:p>
            <a:pPr lvl="1"/>
            <a:r>
              <a:rPr lang="en-CA" dirty="0" smtClean="0"/>
              <a:t>Port number - Application running on computer</a:t>
            </a:r>
          </a:p>
          <a:p>
            <a:r>
              <a:rPr lang="en-US" b="1" dirty="0" smtClean="0"/>
              <a:t>Rules</a:t>
            </a:r>
            <a:r>
              <a:rPr lang="en-US" dirty="0" smtClean="0"/>
              <a:t> are used to filter traffic two ways:</a:t>
            </a:r>
          </a:p>
          <a:p>
            <a:pPr lvl="1"/>
            <a:r>
              <a:rPr lang="en-US" sz="2600" dirty="0" smtClean="0"/>
              <a:t>Admit all traffic, except that which applies to the rules</a:t>
            </a:r>
          </a:p>
          <a:p>
            <a:pPr lvl="1"/>
            <a:r>
              <a:rPr lang="en-US" sz="2600" dirty="0" smtClean="0"/>
              <a:t>Block all traffic, except that which applies to the rules</a:t>
            </a:r>
            <a:endParaRPr lang="en-CA" sz="2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Windows Firewall Window</a:t>
            </a:r>
            <a:endParaRPr lang="en-CA" dirty="0"/>
          </a:p>
        </p:txBody>
      </p:sp>
      <p:pic>
        <p:nvPicPr>
          <p:cNvPr id="7171" name="Picture 3"/>
          <p:cNvPicPr>
            <a:picLocks noChangeAspect="1" noChangeArrowheads="1"/>
          </p:cNvPicPr>
          <p:nvPr/>
        </p:nvPicPr>
        <p:blipFill>
          <a:blip r:embed="rId3" cstate="print"/>
          <a:srcRect/>
          <a:stretch>
            <a:fillRect/>
          </a:stretch>
        </p:blipFill>
        <p:spPr bwMode="auto">
          <a:xfrm>
            <a:off x="1747838" y="1647825"/>
            <a:ext cx="5648325" cy="4676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the Windows Firewall Control Panel</a:t>
            </a:r>
            <a:endParaRPr lang="en-CA" dirty="0"/>
          </a:p>
        </p:txBody>
      </p:sp>
      <p:pic>
        <p:nvPicPr>
          <p:cNvPr id="8195" name="Picture 3"/>
          <p:cNvPicPr>
            <a:picLocks noChangeAspect="1" noChangeArrowheads="1"/>
          </p:cNvPicPr>
          <p:nvPr/>
        </p:nvPicPr>
        <p:blipFill>
          <a:blip r:embed="rId3" cstate="print"/>
          <a:srcRect/>
          <a:stretch>
            <a:fillRect/>
          </a:stretch>
        </p:blipFill>
        <p:spPr bwMode="auto">
          <a:xfrm>
            <a:off x="1690688" y="2057400"/>
            <a:ext cx="5762625" cy="3962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the Windows Firewall with Advanced Security Console</a:t>
            </a:r>
            <a:endParaRPr lang="en-CA" dirty="0"/>
          </a:p>
        </p:txBody>
      </p:sp>
      <p:pic>
        <p:nvPicPr>
          <p:cNvPr id="9219" name="Picture 3"/>
          <p:cNvPicPr>
            <a:picLocks noChangeAspect="1" noChangeArrowheads="1"/>
          </p:cNvPicPr>
          <p:nvPr/>
        </p:nvPicPr>
        <p:blipFill>
          <a:blip r:embed="rId3" cstate="print"/>
          <a:srcRect/>
          <a:stretch>
            <a:fillRect/>
          </a:stretch>
        </p:blipFill>
        <p:spPr bwMode="auto">
          <a:xfrm>
            <a:off x="1266825" y="1628775"/>
            <a:ext cx="6608763" cy="4695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Using the Windows Firewall with Advanced Security Console</a:t>
            </a:r>
            <a:endParaRPr lang="en-CA" dirty="0"/>
          </a:p>
        </p:txBody>
      </p:sp>
      <p:sp>
        <p:nvSpPr>
          <p:cNvPr id="5" name="Content Placeholder 4"/>
          <p:cNvSpPr>
            <a:spLocks noGrp="1"/>
          </p:cNvSpPr>
          <p:nvPr>
            <p:ph sz="half" idx="1"/>
          </p:nvPr>
        </p:nvSpPr>
        <p:spPr/>
        <p:txBody>
          <a:bodyPr/>
          <a:lstStyle/>
          <a:p>
            <a:r>
              <a:rPr lang="en-US" dirty="0" smtClean="0"/>
              <a:t>Default profile settings can be modified</a:t>
            </a:r>
          </a:p>
          <a:p>
            <a:r>
              <a:rPr lang="en-US" dirty="0" smtClean="0"/>
              <a:t>Inbound and outbound rules can be created</a:t>
            </a:r>
            <a:endParaRPr lang="en-CA" dirty="0"/>
          </a:p>
        </p:txBody>
      </p:sp>
      <p:pic>
        <p:nvPicPr>
          <p:cNvPr id="10243" name="Picture 3"/>
          <p:cNvPicPr>
            <a:picLocks noChangeAspect="1" noChangeArrowheads="1"/>
          </p:cNvPicPr>
          <p:nvPr/>
        </p:nvPicPr>
        <p:blipFill>
          <a:blip r:embed="rId3" cstate="print"/>
          <a:srcRect/>
          <a:stretch>
            <a:fillRect/>
          </a:stretch>
        </p:blipFill>
        <p:spPr bwMode="auto">
          <a:xfrm>
            <a:off x="4800600" y="1905000"/>
            <a:ext cx="3705225" cy="411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Authenticating and Authorizing Users</a:t>
            </a:r>
            <a:endParaRPr lang="en-CA" dirty="0"/>
          </a:p>
        </p:txBody>
      </p:sp>
      <p:sp>
        <p:nvSpPr>
          <p:cNvPr id="4" name="Content Placeholder 3"/>
          <p:cNvSpPr>
            <a:spLocks noGrp="1"/>
          </p:cNvSpPr>
          <p:nvPr>
            <p:ph idx="1"/>
          </p:nvPr>
        </p:nvSpPr>
        <p:spPr/>
        <p:txBody>
          <a:bodyPr/>
          <a:lstStyle/>
          <a:p>
            <a:pPr marL="0" indent="0">
              <a:buNone/>
            </a:pPr>
            <a:r>
              <a:rPr lang="en-US" dirty="0" smtClean="0"/>
              <a:t>Two of the most important functions of Windows 7:</a:t>
            </a:r>
          </a:p>
          <a:p>
            <a:pPr>
              <a:buNone/>
            </a:pPr>
            <a:r>
              <a:rPr lang="en-US" b="1" dirty="0" smtClean="0"/>
              <a:t>Authentication</a:t>
            </a:r>
            <a:r>
              <a:rPr lang="en-US" dirty="0" smtClean="0"/>
              <a:t>: Confirms the identity of a user</a:t>
            </a:r>
          </a:p>
          <a:p>
            <a:pPr>
              <a:buNone/>
            </a:pPr>
            <a:r>
              <a:rPr lang="en-US" b="1" dirty="0" smtClean="0"/>
              <a:t>Authorization</a:t>
            </a:r>
            <a:r>
              <a:rPr lang="en-US" dirty="0" smtClean="0"/>
              <a:t>: Specifies which resources the user is permitted to access</a:t>
            </a:r>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Introducing Windows Defender</a:t>
            </a:r>
            <a:endParaRPr lang="en-CA" dirty="0"/>
          </a:p>
        </p:txBody>
      </p:sp>
      <p:pic>
        <p:nvPicPr>
          <p:cNvPr id="11267" name="Picture 3"/>
          <p:cNvPicPr>
            <a:picLocks noGrp="1" noChangeAspect="1" noChangeArrowheads="1"/>
          </p:cNvPicPr>
          <p:nvPr>
            <p:ph idx="1"/>
          </p:nvPr>
        </p:nvPicPr>
        <p:blipFill>
          <a:blip r:embed="rId3" cstate="print"/>
          <a:srcRect/>
          <a:stretch>
            <a:fillRect/>
          </a:stretch>
        </p:blipFill>
        <p:spPr bwMode="auto">
          <a:xfrm>
            <a:off x="609600" y="1524000"/>
            <a:ext cx="4609524" cy="3695238"/>
          </a:xfrm>
          <a:prstGeom prst="rect">
            <a:avLst/>
          </a:prstGeom>
          <a:noFill/>
          <a:ln w="9525">
            <a:noFill/>
            <a:miter lim="800000"/>
            <a:headEnd/>
            <a:tailEnd/>
          </a:ln>
        </p:spPr>
      </p:pic>
      <p:pic>
        <p:nvPicPr>
          <p:cNvPr id="11269" name="Picture 5"/>
          <p:cNvPicPr>
            <a:picLocks noChangeAspect="1" noChangeArrowheads="1"/>
          </p:cNvPicPr>
          <p:nvPr/>
        </p:nvPicPr>
        <p:blipFill>
          <a:blip r:embed="rId4" cstate="print"/>
          <a:srcRect/>
          <a:stretch>
            <a:fillRect/>
          </a:stretch>
        </p:blipFill>
        <p:spPr bwMode="auto">
          <a:xfrm>
            <a:off x="4191000" y="2819400"/>
            <a:ext cx="4305300" cy="3648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Malicious Software Removal Tool</a:t>
            </a:r>
            <a:endParaRPr lang="en-CA" dirty="0"/>
          </a:p>
        </p:txBody>
      </p:sp>
      <p:sp>
        <p:nvSpPr>
          <p:cNvPr id="3" name="Content Placeholder 2"/>
          <p:cNvSpPr>
            <a:spLocks noGrp="1"/>
          </p:cNvSpPr>
          <p:nvPr>
            <p:ph idx="1"/>
          </p:nvPr>
        </p:nvSpPr>
        <p:spPr/>
        <p:txBody>
          <a:bodyPr/>
          <a:lstStyle/>
          <a:p>
            <a:r>
              <a:rPr lang="en-US" dirty="0" smtClean="0"/>
              <a:t>A single user virus scanner supplied with monthly updates</a:t>
            </a:r>
          </a:p>
          <a:p>
            <a:r>
              <a:rPr lang="en-US" dirty="0" smtClean="0"/>
              <a:t>Removes any potentially damaging software it finds</a:t>
            </a:r>
          </a:p>
          <a:p>
            <a:r>
              <a:rPr lang="en-US" dirty="0" smtClean="0"/>
              <a:t>There are no controls and is not permanently installed</a:t>
            </a:r>
          </a:p>
          <a:p>
            <a:r>
              <a:rPr lang="en-US" dirty="0" smtClean="0"/>
              <a:t>Should install a full-featured antivirus program on Windows 7</a:t>
            </a:r>
          </a:p>
          <a:p>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the Encrypting File System (EFS)</a:t>
            </a:r>
            <a:endParaRPr lang="en-CA" dirty="0"/>
          </a:p>
        </p:txBody>
      </p:sp>
      <p:sp>
        <p:nvSpPr>
          <p:cNvPr id="3" name="Content Placeholder 2"/>
          <p:cNvSpPr>
            <a:spLocks noGrp="1"/>
          </p:cNvSpPr>
          <p:nvPr>
            <p:ph idx="1"/>
          </p:nvPr>
        </p:nvSpPr>
        <p:spPr/>
        <p:txBody>
          <a:bodyPr/>
          <a:lstStyle/>
          <a:p>
            <a:r>
              <a:rPr lang="en-CA" dirty="0" smtClean="0"/>
              <a:t>EFS is a feature of NTFS that encodes the files on a computer.</a:t>
            </a:r>
          </a:p>
          <a:p>
            <a:r>
              <a:rPr lang="en-CA" dirty="0" smtClean="0"/>
              <a:t>The system is keyed to a specific user account.</a:t>
            </a:r>
          </a:p>
          <a:p>
            <a:r>
              <a:rPr lang="en-CA" dirty="0" smtClean="0"/>
              <a:t>Uses </a:t>
            </a:r>
            <a:r>
              <a:rPr lang="en-CA" i="1" dirty="0" smtClean="0"/>
              <a:t>public</a:t>
            </a:r>
            <a:r>
              <a:rPr lang="en-CA" dirty="0" smtClean="0"/>
              <a:t> and </a:t>
            </a:r>
            <a:r>
              <a:rPr lang="en-CA" i="1" dirty="0" smtClean="0"/>
              <a:t>private</a:t>
            </a:r>
            <a:r>
              <a:rPr lang="en-CA" dirty="0" smtClean="0"/>
              <a:t> keys (PKI).</a:t>
            </a:r>
          </a:p>
          <a:p>
            <a:r>
              <a:rPr lang="en-CA" dirty="0" smtClean="0"/>
              <a:t>The user who creates the file is the only person who can read it.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Configuring Parental Controls</a:t>
            </a:r>
            <a:endParaRPr lang="en-CA" dirty="0"/>
          </a:p>
        </p:txBody>
      </p:sp>
      <p:sp>
        <p:nvSpPr>
          <p:cNvPr id="4" name="Content Placeholder 3"/>
          <p:cNvSpPr>
            <a:spLocks noGrp="1"/>
          </p:cNvSpPr>
          <p:nvPr>
            <p:ph idx="1"/>
          </p:nvPr>
        </p:nvSpPr>
        <p:spPr/>
        <p:txBody>
          <a:bodyPr/>
          <a:lstStyle/>
          <a:p>
            <a:pPr marL="0" indent="0">
              <a:buNone/>
            </a:pPr>
            <a:r>
              <a:rPr lang="en-CA" dirty="0" smtClean="0"/>
              <a:t>Parental controls enables parents to limit their children’s access to specific Internet sites, games, and applications.</a:t>
            </a:r>
            <a:endParaRPr lang="en-CA" dirty="0"/>
          </a:p>
        </p:txBody>
      </p:sp>
      <p:pic>
        <p:nvPicPr>
          <p:cNvPr id="12291" name="Picture 3"/>
          <p:cNvPicPr>
            <a:picLocks noChangeAspect="1" noChangeArrowheads="1"/>
          </p:cNvPicPr>
          <p:nvPr/>
        </p:nvPicPr>
        <p:blipFill>
          <a:blip r:embed="rId3" cstate="print"/>
          <a:srcRect/>
          <a:stretch>
            <a:fillRect/>
          </a:stretch>
        </p:blipFill>
        <p:spPr bwMode="auto">
          <a:xfrm>
            <a:off x="2133600" y="3200400"/>
            <a:ext cx="4895850" cy="3057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Setting Up Parental Controls</a:t>
            </a:r>
            <a:endParaRPr lang="en-CA" dirty="0"/>
          </a:p>
        </p:txBody>
      </p:sp>
      <p:sp>
        <p:nvSpPr>
          <p:cNvPr id="3" name="Content Placeholder 2"/>
          <p:cNvSpPr>
            <a:spLocks noGrp="1"/>
          </p:cNvSpPr>
          <p:nvPr>
            <p:ph idx="1"/>
          </p:nvPr>
        </p:nvSpPr>
        <p:spPr/>
        <p:txBody>
          <a:bodyPr/>
          <a:lstStyle/>
          <a:p>
            <a:r>
              <a:rPr lang="en-CA" dirty="0" smtClean="0"/>
              <a:t>Based on user accounts – Every family member must have their own account</a:t>
            </a:r>
          </a:p>
          <a:p>
            <a:r>
              <a:rPr lang="en-CA" dirty="0" smtClean="0"/>
              <a:t>Impose restrictions on accounts</a:t>
            </a:r>
          </a:p>
          <a:p>
            <a:pPr lvl="1"/>
            <a:r>
              <a:rPr lang="en-CA" dirty="0" smtClean="0"/>
              <a:t>Filter Web sites users are allowed to access</a:t>
            </a:r>
          </a:p>
          <a:p>
            <a:pPr lvl="1"/>
            <a:r>
              <a:rPr lang="en-CA" dirty="0" smtClean="0"/>
              <a:t>Limit downloads from Internet sites</a:t>
            </a:r>
          </a:p>
          <a:p>
            <a:pPr lvl="1"/>
            <a:r>
              <a:rPr lang="en-CA" dirty="0" smtClean="0"/>
              <a:t>Enforce time limits for computer use</a:t>
            </a:r>
          </a:p>
          <a:p>
            <a:pPr lvl="1"/>
            <a:r>
              <a:rPr lang="en-CA" dirty="0" smtClean="0"/>
              <a:t>Restrict access to games by rating, content, or title</a:t>
            </a:r>
          </a:p>
          <a:p>
            <a:pPr lvl="1"/>
            <a:r>
              <a:rPr lang="en-CA" dirty="0" smtClean="0"/>
              <a:t>Allow or block specific applications</a:t>
            </a:r>
          </a:p>
          <a:p>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p:cNvSpPr>
            <a:spLocks noGrp="1" noChangeArrowheads="1"/>
          </p:cNvSpPr>
          <p:nvPr>
            <p:ph type="title"/>
          </p:nvPr>
        </p:nvSpPr>
        <p:spPr/>
        <p:txBody>
          <a:bodyPr/>
          <a:lstStyle/>
          <a:p>
            <a:pPr eaLnBrk="1" hangingPunct="1">
              <a:defRPr/>
            </a:pPr>
            <a:r>
              <a:rPr lang="en-US" dirty="0" smtClean="0"/>
              <a:t>Skills Summary</a:t>
            </a:r>
          </a:p>
        </p:txBody>
      </p:sp>
      <p:sp>
        <p:nvSpPr>
          <p:cNvPr id="36867" name="Rectangle 3"/>
          <p:cNvSpPr>
            <a:spLocks noGrp="1" noChangeArrowheads="1"/>
          </p:cNvSpPr>
          <p:nvPr>
            <p:ph type="body" idx="1"/>
          </p:nvPr>
        </p:nvSpPr>
        <p:spPr/>
        <p:txBody>
          <a:bodyPr/>
          <a:lstStyle/>
          <a:p>
            <a:pPr lvl="0"/>
            <a:r>
              <a:rPr lang="en-US" sz="2800" dirty="0" smtClean="0"/>
              <a:t>Password Policies enforce password security practices.</a:t>
            </a:r>
            <a:endParaRPr lang="en-CA" sz="2800" dirty="0" smtClean="0"/>
          </a:p>
          <a:p>
            <a:pPr lvl="0"/>
            <a:r>
              <a:rPr lang="en-US" sz="2800" dirty="0" smtClean="0"/>
              <a:t>Credential Manager is a tool that stores the user names and passwords people supply to servers and Web sites in a Windows Vault.</a:t>
            </a:r>
            <a:endParaRPr lang="en-CA" sz="2800" dirty="0" smtClean="0"/>
          </a:p>
          <a:p>
            <a:pPr lvl="0"/>
            <a:r>
              <a:rPr lang="en-US" sz="2800" dirty="0" smtClean="0"/>
              <a:t>Permissions and user rights are used to authorize users’ access to resources and tasks.</a:t>
            </a:r>
            <a:endParaRPr lang="en-CA" sz="2800" dirty="0" smtClean="0"/>
          </a:p>
          <a:p>
            <a:pPr lvl="0"/>
            <a:r>
              <a:rPr lang="en-US" sz="2800" dirty="0" smtClean="0"/>
              <a:t>Action Center is a centralized console that enables users and administrators to access, monitor, and configure the various Windows 7 security mechanisms.</a:t>
            </a:r>
            <a:endParaRPr lang="en-CA" sz="28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8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8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686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Skills Summary (cont.)</a:t>
            </a:r>
            <a:endParaRPr lang="en-CA" dirty="0"/>
          </a:p>
        </p:txBody>
      </p:sp>
      <p:sp>
        <p:nvSpPr>
          <p:cNvPr id="3" name="Content Placeholder 2"/>
          <p:cNvSpPr>
            <a:spLocks noGrp="1"/>
          </p:cNvSpPr>
          <p:nvPr>
            <p:ph idx="1"/>
          </p:nvPr>
        </p:nvSpPr>
        <p:spPr/>
        <p:txBody>
          <a:bodyPr/>
          <a:lstStyle/>
          <a:p>
            <a:pPr lvl="0"/>
            <a:r>
              <a:rPr lang="en-US" sz="2800" dirty="0" smtClean="0"/>
              <a:t>Windows Firewall is a software program that protects a computer by allowing certain types of network traffic in and out of the system while blocking others.</a:t>
            </a:r>
            <a:endParaRPr lang="en-CA" sz="2800" dirty="0" smtClean="0"/>
          </a:p>
          <a:p>
            <a:pPr lvl="0"/>
            <a:r>
              <a:rPr lang="en-US" sz="2800" dirty="0" smtClean="0"/>
              <a:t>Windows Defender helps to defend against spyware.</a:t>
            </a:r>
            <a:endParaRPr lang="en-CA" sz="2800" dirty="0" smtClean="0"/>
          </a:p>
          <a:p>
            <a:pPr lvl="0"/>
            <a:r>
              <a:rPr lang="en-US" sz="2800" dirty="0" smtClean="0"/>
              <a:t>The Malicious Software Removal Tool is a single user virus scanner.</a:t>
            </a:r>
            <a:endParaRPr lang="en-CA" sz="2800" dirty="0" smtClean="0"/>
          </a:p>
          <a:p>
            <a:pPr lvl="0"/>
            <a:r>
              <a:rPr lang="en-US" sz="2800" dirty="0" smtClean="0"/>
              <a:t>The Encrypting File System (EFS) is a feature of NTFS that encodes the files on a computer.</a:t>
            </a:r>
            <a:endParaRPr lang="en-CA"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Configuring Password Policies</a:t>
            </a:r>
            <a:endParaRPr lang="en-CA" dirty="0"/>
          </a:p>
        </p:txBody>
      </p:sp>
      <p:sp>
        <p:nvSpPr>
          <p:cNvPr id="3" name="Content Placeholder 2"/>
          <p:cNvSpPr>
            <a:spLocks noGrp="1"/>
          </p:cNvSpPr>
          <p:nvPr>
            <p:ph idx="1"/>
          </p:nvPr>
        </p:nvSpPr>
        <p:spPr/>
        <p:txBody>
          <a:bodyPr/>
          <a:lstStyle/>
          <a:p>
            <a:r>
              <a:rPr lang="en-US" dirty="0" smtClean="0"/>
              <a:t>Used to enforce good password security practices</a:t>
            </a:r>
          </a:p>
          <a:p>
            <a:r>
              <a:rPr lang="en-US" dirty="0" smtClean="0"/>
              <a:t>Local Security Policy on individual computers, or Group Policy on an AD DS</a:t>
            </a:r>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Password Policy</a:t>
            </a:r>
            <a:endParaRPr lang="en-CA" dirty="0"/>
          </a:p>
        </p:txBody>
      </p:sp>
      <p:pic>
        <p:nvPicPr>
          <p:cNvPr id="1027" name="Picture 3"/>
          <p:cNvPicPr>
            <a:picLocks noChangeAspect="1" noChangeArrowheads="1"/>
          </p:cNvPicPr>
          <p:nvPr/>
        </p:nvPicPr>
        <p:blipFill>
          <a:blip r:embed="rId3" cstate="print"/>
          <a:srcRect/>
          <a:stretch>
            <a:fillRect/>
          </a:stretch>
        </p:blipFill>
        <p:spPr bwMode="auto">
          <a:xfrm>
            <a:off x="938213" y="1924050"/>
            <a:ext cx="7265987" cy="4248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Account Lockout Policies</a:t>
            </a:r>
            <a:endParaRPr lang="en-CA" dirty="0"/>
          </a:p>
        </p:txBody>
      </p:sp>
      <p:pic>
        <p:nvPicPr>
          <p:cNvPr id="2051" name="Picture 3"/>
          <p:cNvPicPr>
            <a:picLocks noChangeAspect="1" noChangeArrowheads="1"/>
          </p:cNvPicPr>
          <p:nvPr/>
        </p:nvPicPr>
        <p:blipFill>
          <a:blip r:embed="rId3" cstate="print"/>
          <a:srcRect/>
          <a:stretch>
            <a:fillRect/>
          </a:stretch>
        </p:blipFill>
        <p:spPr bwMode="auto">
          <a:xfrm>
            <a:off x="938213" y="2000250"/>
            <a:ext cx="7265987" cy="4248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Credential Manager</a:t>
            </a:r>
            <a:endParaRPr lang="en-CA" dirty="0"/>
          </a:p>
        </p:txBody>
      </p:sp>
      <p:sp>
        <p:nvSpPr>
          <p:cNvPr id="3" name="Content Placeholder 2"/>
          <p:cNvSpPr>
            <a:spLocks noGrp="1"/>
          </p:cNvSpPr>
          <p:nvPr>
            <p:ph idx="1"/>
          </p:nvPr>
        </p:nvSpPr>
        <p:spPr/>
        <p:txBody>
          <a:bodyPr/>
          <a:lstStyle/>
          <a:p>
            <a:r>
              <a:rPr lang="en-US" dirty="0" smtClean="0"/>
              <a:t>Stores usernames and passwords for servers and Web sites in Windows Vault</a:t>
            </a:r>
          </a:p>
          <a:p>
            <a:r>
              <a:rPr lang="en-US" dirty="0" smtClean="0"/>
              <a:t>Remember my credentials checkbox adds credentials to the Windows Vault</a:t>
            </a:r>
          </a:p>
        </p:txBody>
      </p:sp>
      <p:pic>
        <p:nvPicPr>
          <p:cNvPr id="3075" name="Picture 3"/>
          <p:cNvPicPr>
            <a:picLocks noChangeAspect="1" noChangeArrowheads="1"/>
          </p:cNvPicPr>
          <p:nvPr/>
        </p:nvPicPr>
        <p:blipFill>
          <a:blip r:embed="rId3" cstate="print"/>
          <a:srcRect/>
          <a:stretch>
            <a:fillRect/>
          </a:stretch>
        </p:blipFill>
        <p:spPr bwMode="auto">
          <a:xfrm>
            <a:off x="2471738" y="3657600"/>
            <a:ext cx="4200525" cy="26479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Credential Manager</a:t>
            </a:r>
            <a:endParaRPr lang="en-CA" dirty="0"/>
          </a:p>
        </p:txBody>
      </p:sp>
      <p:sp>
        <p:nvSpPr>
          <p:cNvPr id="3" name="Content Placeholder 2"/>
          <p:cNvSpPr>
            <a:spLocks noGrp="1"/>
          </p:cNvSpPr>
          <p:nvPr>
            <p:ph idx="1"/>
          </p:nvPr>
        </p:nvSpPr>
        <p:spPr/>
        <p:txBody>
          <a:bodyPr/>
          <a:lstStyle/>
          <a:p>
            <a:r>
              <a:rPr lang="en-US" dirty="0" smtClean="0"/>
              <a:t>Credentials can be added directly</a:t>
            </a:r>
            <a:endParaRPr lang="en-CA" dirty="0" smtClean="0"/>
          </a:p>
          <a:p>
            <a:endParaRPr lang="en-CA" dirty="0"/>
          </a:p>
        </p:txBody>
      </p:sp>
      <p:pic>
        <p:nvPicPr>
          <p:cNvPr id="4101" name="Picture 5"/>
          <p:cNvPicPr>
            <a:picLocks noChangeAspect="1" noChangeArrowheads="1"/>
          </p:cNvPicPr>
          <p:nvPr/>
        </p:nvPicPr>
        <p:blipFill>
          <a:blip r:embed="rId2" cstate="print"/>
          <a:srcRect/>
          <a:stretch>
            <a:fillRect/>
          </a:stretch>
        </p:blipFill>
        <p:spPr bwMode="auto">
          <a:xfrm>
            <a:off x="609600" y="2619375"/>
            <a:ext cx="4314825" cy="3019425"/>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a:stretch>
            <a:fillRect/>
          </a:stretch>
        </p:blipFill>
        <p:spPr bwMode="auto">
          <a:xfrm>
            <a:off x="4038600" y="3581400"/>
            <a:ext cx="4362450" cy="272434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Smart Cards</a:t>
            </a:r>
            <a:endParaRPr lang="en-CA" dirty="0"/>
          </a:p>
        </p:txBody>
      </p:sp>
      <p:sp>
        <p:nvSpPr>
          <p:cNvPr id="3" name="Content Placeholder 2"/>
          <p:cNvSpPr>
            <a:spLocks noGrp="1"/>
          </p:cNvSpPr>
          <p:nvPr>
            <p:ph idx="1"/>
          </p:nvPr>
        </p:nvSpPr>
        <p:spPr/>
        <p:txBody>
          <a:bodyPr/>
          <a:lstStyle/>
          <a:p>
            <a:r>
              <a:rPr lang="en-US" dirty="0" smtClean="0"/>
              <a:t>High security alternative to passwords</a:t>
            </a:r>
          </a:p>
          <a:p>
            <a:r>
              <a:rPr lang="en-US" dirty="0" smtClean="0"/>
              <a:t>Requires the use of a credit card-like device</a:t>
            </a:r>
          </a:p>
          <a:p>
            <a:r>
              <a:rPr lang="en-US" dirty="0" smtClean="0"/>
              <a:t>Support for Smart Cards built into Windows 7</a:t>
            </a:r>
          </a:p>
          <a:p>
            <a:r>
              <a:rPr lang="en-US" dirty="0" smtClean="0"/>
              <a:t>Group Policy controls how authentication with Smart Cards is enforced</a:t>
            </a:r>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Franklin Gothic Medium"/>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TotalTime>
  <Words>1888</Words>
  <Application>Microsoft Office PowerPoint</Application>
  <PresentationFormat>On-screen Show (4:3)</PresentationFormat>
  <Paragraphs>185</Paragraphs>
  <Slides>36</Slides>
  <Notes>28</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Custom Design</vt:lpstr>
      <vt:lpstr>Securing Windows 7</vt:lpstr>
      <vt:lpstr>Objectives</vt:lpstr>
      <vt:lpstr>Authenticating and Authorizing Users</vt:lpstr>
      <vt:lpstr>Configuring Password Policies</vt:lpstr>
      <vt:lpstr>Password Policy</vt:lpstr>
      <vt:lpstr>Account Lockout Policies</vt:lpstr>
      <vt:lpstr>Using Credential Manager</vt:lpstr>
      <vt:lpstr>Using Credential Manager</vt:lpstr>
      <vt:lpstr>Smart Cards</vt:lpstr>
      <vt:lpstr>Managing Certificates</vt:lpstr>
      <vt:lpstr>Certificates Snap-In</vt:lpstr>
      <vt:lpstr>Using Biometrics</vt:lpstr>
      <vt:lpstr>Elevating Privileges</vt:lpstr>
      <vt:lpstr>Troubleshooting Authentication Issues</vt:lpstr>
      <vt:lpstr>Authorizing Users</vt:lpstr>
      <vt:lpstr>Defending Against Malware</vt:lpstr>
      <vt:lpstr>Computer Virus</vt:lpstr>
      <vt:lpstr>Worms</vt:lpstr>
      <vt:lpstr>Trojan horses</vt:lpstr>
      <vt:lpstr>Spyware</vt:lpstr>
      <vt:lpstr>Addware</vt:lpstr>
      <vt:lpstr>Security in Windows 7</vt:lpstr>
      <vt:lpstr>Introducing Windows 7 Action Center</vt:lpstr>
      <vt:lpstr>Introducing Windows Firewall</vt:lpstr>
      <vt:lpstr>Understanding Firewalls</vt:lpstr>
      <vt:lpstr>The Windows Firewall Window</vt:lpstr>
      <vt:lpstr>Using the Windows Firewall Control Panel</vt:lpstr>
      <vt:lpstr>Using the Windows Firewall with Advanced Security Console</vt:lpstr>
      <vt:lpstr>Using the Windows Firewall with Advanced Security Console</vt:lpstr>
      <vt:lpstr>Introducing Windows Defender</vt:lpstr>
      <vt:lpstr>Malicious Software Removal Tool</vt:lpstr>
      <vt:lpstr>Using the Encrypting File System (EFS)</vt:lpstr>
      <vt:lpstr>Configuring Parental Controls</vt:lpstr>
      <vt:lpstr>Setting Up Parental Controls</vt:lpstr>
      <vt:lpstr>Skills Summary</vt:lpstr>
      <vt:lpstr>Skills Summary (cont.)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70-680_Lesson02</dc:title>
  <dc:subject>Installing Windows 7</dc:subject>
  <dc:creator>Katherine James</dc:creator>
  <cp:lastModifiedBy>John Putz</cp:lastModifiedBy>
  <cp:revision>488</cp:revision>
  <dcterms:created xsi:type="dcterms:W3CDTF">2007-01-10T19:14:18Z</dcterms:created>
  <dcterms:modified xsi:type="dcterms:W3CDTF">2011-08-21T16:06:25Z</dcterms:modified>
</cp:coreProperties>
</file>